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4"/>
  </p:sldMasterIdLst>
  <p:notesMasterIdLst>
    <p:notesMasterId r:id="rId22"/>
  </p:notesMasterIdLst>
  <p:handoutMasterIdLst>
    <p:handoutMasterId r:id="rId23"/>
  </p:handoutMasterIdLst>
  <p:sldIdLst>
    <p:sldId id="256" r:id="rId5"/>
    <p:sldId id="259" r:id="rId6"/>
    <p:sldId id="274" r:id="rId7"/>
    <p:sldId id="257" r:id="rId8"/>
    <p:sldId id="258" r:id="rId9"/>
    <p:sldId id="266" r:id="rId10"/>
    <p:sldId id="262" r:id="rId11"/>
    <p:sldId id="273" r:id="rId12"/>
    <p:sldId id="275" r:id="rId13"/>
    <p:sldId id="276" r:id="rId14"/>
    <p:sldId id="263" r:id="rId15"/>
    <p:sldId id="264" r:id="rId16"/>
    <p:sldId id="265" r:id="rId17"/>
    <p:sldId id="267" r:id="rId18"/>
    <p:sldId id="272" r:id="rId19"/>
    <p:sldId id="277" r:id="rId20"/>
    <p:sldId id="270"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3A2BC1-39FB-46CF-BBF8-C3DC06E70723}" v="2" dt="2022-12-07T19:10:17.8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18" autoAdjust="0"/>
    <p:restoredTop sz="88399" autoAdjust="0"/>
  </p:normalViewPr>
  <p:slideViewPr>
    <p:cSldViewPr snapToGrid="0">
      <p:cViewPr varScale="1">
        <p:scale>
          <a:sx n="97" d="100"/>
          <a:sy n="97" d="100"/>
        </p:scale>
        <p:origin x="60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B35990-1C5B-490C-BCB6-03E09F27B0D8}"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ABEFB69C-5098-490C-9616-FBF8711F443C}">
      <dgm:prSet phldrT="[Text]"/>
      <dgm:spPr/>
      <dgm:t>
        <a:bodyPr/>
        <a:lstStyle/>
        <a:p>
          <a:r>
            <a:rPr lang="en-US" dirty="0"/>
            <a:t>Financial Literacy</a:t>
          </a:r>
        </a:p>
      </dgm:t>
    </dgm:pt>
    <dgm:pt modelId="{B3B5CF88-E438-47C0-89AF-59663CD8AFE0}" type="parTrans" cxnId="{A1EEBF37-EF7A-40DF-B758-BDBCCD4B46D1}">
      <dgm:prSet/>
      <dgm:spPr/>
      <dgm:t>
        <a:bodyPr/>
        <a:lstStyle/>
        <a:p>
          <a:endParaRPr lang="en-US"/>
        </a:p>
      </dgm:t>
    </dgm:pt>
    <dgm:pt modelId="{C14E26FC-2D48-4930-AE0E-330C6FDBA23B}" type="sibTrans" cxnId="{A1EEBF37-EF7A-40DF-B758-BDBCCD4B46D1}">
      <dgm:prSet/>
      <dgm:spPr/>
      <dgm:t>
        <a:bodyPr/>
        <a:lstStyle/>
        <a:p>
          <a:endParaRPr lang="en-US"/>
        </a:p>
      </dgm:t>
    </dgm:pt>
    <dgm:pt modelId="{7D22F8A0-36FF-443B-986F-4506A8DCED57}">
      <dgm:prSet phldrT="[Text]"/>
      <dgm:spPr/>
      <dgm:t>
        <a:bodyPr/>
        <a:lstStyle/>
        <a:p>
          <a:r>
            <a:rPr lang="en-US" dirty="0"/>
            <a:t>Digital Literacy</a:t>
          </a:r>
        </a:p>
      </dgm:t>
    </dgm:pt>
    <dgm:pt modelId="{468742C1-F37C-42D9-8880-1C2F540831C4}" type="parTrans" cxnId="{08588B59-595C-4A56-8F3C-461172D325AA}">
      <dgm:prSet/>
      <dgm:spPr/>
      <dgm:t>
        <a:bodyPr/>
        <a:lstStyle/>
        <a:p>
          <a:endParaRPr lang="en-US"/>
        </a:p>
      </dgm:t>
    </dgm:pt>
    <dgm:pt modelId="{C9E89F7A-81B3-4D4D-B22D-ED0924FD9BA0}" type="sibTrans" cxnId="{08588B59-595C-4A56-8F3C-461172D325AA}">
      <dgm:prSet/>
      <dgm:spPr/>
      <dgm:t>
        <a:bodyPr/>
        <a:lstStyle/>
        <a:p>
          <a:endParaRPr lang="en-US"/>
        </a:p>
      </dgm:t>
    </dgm:pt>
    <dgm:pt modelId="{A7D997C9-6FB6-4D48-96D0-AD6F351E2BAB}">
      <dgm:prSet phldrT="[Text]"/>
      <dgm:spPr/>
      <dgm:t>
        <a:bodyPr/>
        <a:lstStyle/>
        <a:p>
          <a:r>
            <a:rPr lang="en-US" dirty="0"/>
            <a:t>Media Literacy</a:t>
          </a:r>
        </a:p>
      </dgm:t>
    </dgm:pt>
    <dgm:pt modelId="{A86B32EC-DBEC-4A56-BA85-71F69A9B1B3A}" type="parTrans" cxnId="{2E07DC03-A51C-43D7-8264-21747B420E52}">
      <dgm:prSet/>
      <dgm:spPr/>
      <dgm:t>
        <a:bodyPr/>
        <a:lstStyle/>
        <a:p>
          <a:endParaRPr lang="en-US"/>
        </a:p>
      </dgm:t>
    </dgm:pt>
    <dgm:pt modelId="{2BAC0A5D-4FC2-4223-9372-BF89A0F45EC3}" type="sibTrans" cxnId="{2E07DC03-A51C-43D7-8264-21747B420E52}">
      <dgm:prSet/>
      <dgm:spPr/>
      <dgm:t>
        <a:bodyPr/>
        <a:lstStyle/>
        <a:p>
          <a:endParaRPr lang="en-US"/>
        </a:p>
      </dgm:t>
    </dgm:pt>
    <dgm:pt modelId="{3BC45AE0-DD10-4F6C-9DE7-55225DE2E52D}">
      <dgm:prSet phldrT="[Text]"/>
      <dgm:spPr/>
      <dgm:t>
        <a:bodyPr/>
        <a:lstStyle/>
        <a:p>
          <a:r>
            <a:rPr lang="en-US" dirty="0"/>
            <a:t>Cultural Literacy</a:t>
          </a:r>
        </a:p>
      </dgm:t>
    </dgm:pt>
    <dgm:pt modelId="{5C4E61F6-B345-47DE-A683-ABF97B88B6D7}" type="parTrans" cxnId="{9105FEEE-0B31-4598-9FCA-2341D9B7790B}">
      <dgm:prSet/>
      <dgm:spPr/>
      <dgm:t>
        <a:bodyPr/>
        <a:lstStyle/>
        <a:p>
          <a:endParaRPr lang="en-US"/>
        </a:p>
      </dgm:t>
    </dgm:pt>
    <dgm:pt modelId="{28D4FAED-8F4C-49BC-9F7F-F68341EBA904}" type="sibTrans" cxnId="{9105FEEE-0B31-4598-9FCA-2341D9B7790B}">
      <dgm:prSet/>
      <dgm:spPr/>
      <dgm:t>
        <a:bodyPr/>
        <a:lstStyle/>
        <a:p>
          <a:endParaRPr lang="en-US"/>
        </a:p>
      </dgm:t>
    </dgm:pt>
    <dgm:pt modelId="{BF224585-330A-4D6D-8D34-974DCCD82B18}">
      <dgm:prSet phldrT="[Text]"/>
      <dgm:spPr/>
      <dgm:t>
        <a:bodyPr/>
        <a:lstStyle/>
        <a:p>
          <a:r>
            <a:rPr lang="en-US" dirty="0"/>
            <a:t>Scientific Literacy</a:t>
          </a:r>
        </a:p>
      </dgm:t>
    </dgm:pt>
    <dgm:pt modelId="{5EC04599-C446-47C2-B967-330BEF5464E5}" type="parTrans" cxnId="{9303FDC8-FD60-440F-B5ED-99C9D6F57247}">
      <dgm:prSet/>
      <dgm:spPr/>
      <dgm:t>
        <a:bodyPr/>
        <a:lstStyle/>
        <a:p>
          <a:endParaRPr lang="en-US"/>
        </a:p>
      </dgm:t>
    </dgm:pt>
    <dgm:pt modelId="{698F71FE-6B10-4DEA-8FF6-F89ECE3FC122}" type="sibTrans" cxnId="{9303FDC8-FD60-440F-B5ED-99C9D6F57247}">
      <dgm:prSet/>
      <dgm:spPr/>
      <dgm:t>
        <a:bodyPr/>
        <a:lstStyle/>
        <a:p>
          <a:endParaRPr lang="en-US"/>
        </a:p>
      </dgm:t>
    </dgm:pt>
    <dgm:pt modelId="{04F27250-4853-4989-8AB4-B616265A30ED}">
      <dgm:prSet phldrT="[Text]"/>
      <dgm:spPr/>
      <dgm:t>
        <a:bodyPr/>
        <a:lstStyle/>
        <a:p>
          <a:r>
            <a:rPr lang="en-US" dirty="0"/>
            <a:t>Informational Literacy</a:t>
          </a:r>
        </a:p>
      </dgm:t>
    </dgm:pt>
    <dgm:pt modelId="{962F771C-F51A-47E8-8F8E-20040D69AC8A}" type="parTrans" cxnId="{FC2638C6-B2FA-49A8-BFF6-B36F8C47AA57}">
      <dgm:prSet/>
      <dgm:spPr/>
      <dgm:t>
        <a:bodyPr/>
        <a:lstStyle/>
        <a:p>
          <a:endParaRPr lang="en-US"/>
        </a:p>
      </dgm:t>
    </dgm:pt>
    <dgm:pt modelId="{8ACBF56E-0581-48EA-91F3-E17E3A6D186E}" type="sibTrans" cxnId="{FC2638C6-B2FA-49A8-BFF6-B36F8C47AA57}">
      <dgm:prSet/>
      <dgm:spPr/>
      <dgm:t>
        <a:bodyPr/>
        <a:lstStyle/>
        <a:p>
          <a:endParaRPr lang="en-US"/>
        </a:p>
      </dgm:t>
    </dgm:pt>
    <dgm:pt modelId="{FBAAB36F-26F5-4498-B383-3A2CB318D232}">
      <dgm:prSet phldrT="[Text]"/>
      <dgm:spPr/>
      <dgm:t>
        <a:bodyPr/>
        <a:lstStyle/>
        <a:p>
          <a:r>
            <a:rPr lang="en-US" dirty="0"/>
            <a:t>Physical Literacy</a:t>
          </a:r>
        </a:p>
      </dgm:t>
    </dgm:pt>
    <dgm:pt modelId="{EA5B514A-FC77-457E-A81C-468938B6D39F}" type="parTrans" cxnId="{3FD2427C-D1FD-45D4-9D02-6A1A605D53A8}">
      <dgm:prSet/>
      <dgm:spPr/>
      <dgm:t>
        <a:bodyPr/>
        <a:lstStyle/>
        <a:p>
          <a:endParaRPr lang="en-US"/>
        </a:p>
      </dgm:t>
    </dgm:pt>
    <dgm:pt modelId="{D0E73A70-6247-4A06-9429-9F37EDB666DB}" type="sibTrans" cxnId="{3FD2427C-D1FD-45D4-9D02-6A1A605D53A8}">
      <dgm:prSet/>
      <dgm:spPr/>
      <dgm:t>
        <a:bodyPr/>
        <a:lstStyle/>
        <a:p>
          <a:endParaRPr lang="en-US"/>
        </a:p>
      </dgm:t>
    </dgm:pt>
    <dgm:pt modelId="{8196515D-73C7-4452-AB53-37B1B86C50EB}" type="pres">
      <dgm:prSet presAssocID="{33B35990-1C5B-490C-BCB6-03E09F27B0D8}" presName="Name0" presStyleCnt="0">
        <dgm:presLayoutVars>
          <dgm:chMax val="1"/>
          <dgm:chPref val="1"/>
          <dgm:dir/>
          <dgm:animOne val="branch"/>
          <dgm:animLvl val="lvl"/>
        </dgm:presLayoutVars>
      </dgm:prSet>
      <dgm:spPr/>
    </dgm:pt>
    <dgm:pt modelId="{EE705149-8018-4D42-B79D-620106E34631}" type="pres">
      <dgm:prSet presAssocID="{ABEFB69C-5098-490C-9616-FBF8711F443C}" presName="Parent" presStyleLbl="node0" presStyleIdx="0" presStyleCnt="1" custLinFactNeighborX="222" custLinFactNeighborY="874">
        <dgm:presLayoutVars>
          <dgm:chMax val="6"/>
          <dgm:chPref val="6"/>
        </dgm:presLayoutVars>
      </dgm:prSet>
      <dgm:spPr/>
    </dgm:pt>
    <dgm:pt modelId="{BF4425E6-D03B-4C80-B7F6-CCB4E8C3DB61}" type="pres">
      <dgm:prSet presAssocID="{7D22F8A0-36FF-443B-986F-4506A8DCED57}" presName="Accent1" presStyleCnt="0"/>
      <dgm:spPr/>
    </dgm:pt>
    <dgm:pt modelId="{44B9B731-16AD-4BDB-A393-15E1A8CC97E5}" type="pres">
      <dgm:prSet presAssocID="{7D22F8A0-36FF-443B-986F-4506A8DCED57}" presName="Accent" presStyleLbl="bgShp" presStyleIdx="0" presStyleCnt="6"/>
      <dgm:spPr/>
    </dgm:pt>
    <dgm:pt modelId="{CE4A8E6D-8C32-47D6-9660-61A6E5DC5FEA}" type="pres">
      <dgm:prSet presAssocID="{7D22F8A0-36FF-443B-986F-4506A8DCED57}" presName="Child1" presStyleLbl="node1" presStyleIdx="0" presStyleCnt="6">
        <dgm:presLayoutVars>
          <dgm:chMax val="0"/>
          <dgm:chPref val="0"/>
          <dgm:bulletEnabled val="1"/>
        </dgm:presLayoutVars>
      </dgm:prSet>
      <dgm:spPr/>
    </dgm:pt>
    <dgm:pt modelId="{7DD5887F-6C1D-4E93-8ED9-8B42E2E69475}" type="pres">
      <dgm:prSet presAssocID="{A7D997C9-6FB6-4D48-96D0-AD6F351E2BAB}" presName="Accent2" presStyleCnt="0"/>
      <dgm:spPr/>
    </dgm:pt>
    <dgm:pt modelId="{EA16EC4F-C903-4019-83EB-B68DC4127CD8}" type="pres">
      <dgm:prSet presAssocID="{A7D997C9-6FB6-4D48-96D0-AD6F351E2BAB}" presName="Accent" presStyleLbl="bgShp" presStyleIdx="1" presStyleCnt="6"/>
      <dgm:spPr/>
    </dgm:pt>
    <dgm:pt modelId="{2A3F8778-4F42-4EBF-89FC-24EFC8F500EF}" type="pres">
      <dgm:prSet presAssocID="{A7D997C9-6FB6-4D48-96D0-AD6F351E2BAB}" presName="Child2" presStyleLbl="node1" presStyleIdx="1" presStyleCnt="6">
        <dgm:presLayoutVars>
          <dgm:chMax val="0"/>
          <dgm:chPref val="0"/>
          <dgm:bulletEnabled val="1"/>
        </dgm:presLayoutVars>
      </dgm:prSet>
      <dgm:spPr/>
    </dgm:pt>
    <dgm:pt modelId="{245DEF09-03BC-4AB3-9F85-156F43CC380B}" type="pres">
      <dgm:prSet presAssocID="{3BC45AE0-DD10-4F6C-9DE7-55225DE2E52D}" presName="Accent3" presStyleCnt="0"/>
      <dgm:spPr/>
    </dgm:pt>
    <dgm:pt modelId="{BD25B44B-BEFF-4727-BF50-AF4A66745F78}" type="pres">
      <dgm:prSet presAssocID="{3BC45AE0-DD10-4F6C-9DE7-55225DE2E52D}" presName="Accent" presStyleLbl="bgShp" presStyleIdx="2" presStyleCnt="6"/>
      <dgm:spPr/>
    </dgm:pt>
    <dgm:pt modelId="{25D09B2D-D24E-4EB4-ACEB-91A35D20408D}" type="pres">
      <dgm:prSet presAssocID="{3BC45AE0-DD10-4F6C-9DE7-55225DE2E52D}" presName="Child3" presStyleLbl="node1" presStyleIdx="2" presStyleCnt="6">
        <dgm:presLayoutVars>
          <dgm:chMax val="0"/>
          <dgm:chPref val="0"/>
          <dgm:bulletEnabled val="1"/>
        </dgm:presLayoutVars>
      </dgm:prSet>
      <dgm:spPr/>
    </dgm:pt>
    <dgm:pt modelId="{9C2BCEB2-C986-498C-96D9-1AEEF81AC7D8}" type="pres">
      <dgm:prSet presAssocID="{BF224585-330A-4D6D-8D34-974DCCD82B18}" presName="Accent4" presStyleCnt="0"/>
      <dgm:spPr/>
    </dgm:pt>
    <dgm:pt modelId="{DB7B0D6D-C08F-4DA4-98BB-93AD9BE28A4E}" type="pres">
      <dgm:prSet presAssocID="{BF224585-330A-4D6D-8D34-974DCCD82B18}" presName="Accent" presStyleLbl="bgShp" presStyleIdx="3" presStyleCnt="6"/>
      <dgm:spPr/>
    </dgm:pt>
    <dgm:pt modelId="{7AA17501-1F2D-4802-A801-41B5E3627DB8}" type="pres">
      <dgm:prSet presAssocID="{BF224585-330A-4D6D-8D34-974DCCD82B18}" presName="Child4" presStyleLbl="node1" presStyleIdx="3" presStyleCnt="6">
        <dgm:presLayoutVars>
          <dgm:chMax val="0"/>
          <dgm:chPref val="0"/>
          <dgm:bulletEnabled val="1"/>
        </dgm:presLayoutVars>
      </dgm:prSet>
      <dgm:spPr/>
    </dgm:pt>
    <dgm:pt modelId="{8E3FE8C4-889F-447D-94A0-58BCFB8486B0}" type="pres">
      <dgm:prSet presAssocID="{04F27250-4853-4989-8AB4-B616265A30ED}" presName="Accent5" presStyleCnt="0"/>
      <dgm:spPr/>
    </dgm:pt>
    <dgm:pt modelId="{4F611BEE-383C-4F78-8A4C-2FB83D3541C8}" type="pres">
      <dgm:prSet presAssocID="{04F27250-4853-4989-8AB4-B616265A30ED}" presName="Accent" presStyleLbl="bgShp" presStyleIdx="4" presStyleCnt="6"/>
      <dgm:spPr/>
    </dgm:pt>
    <dgm:pt modelId="{161068C3-3312-4E8E-A079-EC792D5FDF8B}" type="pres">
      <dgm:prSet presAssocID="{04F27250-4853-4989-8AB4-B616265A30ED}" presName="Child5" presStyleLbl="node1" presStyleIdx="4" presStyleCnt="6">
        <dgm:presLayoutVars>
          <dgm:chMax val="0"/>
          <dgm:chPref val="0"/>
          <dgm:bulletEnabled val="1"/>
        </dgm:presLayoutVars>
      </dgm:prSet>
      <dgm:spPr/>
    </dgm:pt>
    <dgm:pt modelId="{A5BFEC72-45F6-45D6-B19B-ECF0B0D5650D}" type="pres">
      <dgm:prSet presAssocID="{FBAAB36F-26F5-4498-B383-3A2CB318D232}" presName="Accent6" presStyleCnt="0"/>
      <dgm:spPr/>
    </dgm:pt>
    <dgm:pt modelId="{87F5F4D5-AD3B-4750-96F3-202620460897}" type="pres">
      <dgm:prSet presAssocID="{FBAAB36F-26F5-4498-B383-3A2CB318D232}" presName="Accent" presStyleLbl="bgShp" presStyleIdx="5" presStyleCnt="6"/>
      <dgm:spPr/>
    </dgm:pt>
    <dgm:pt modelId="{3BC7DFD4-F8F3-4CAD-968F-FA42BEF7C13C}" type="pres">
      <dgm:prSet presAssocID="{FBAAB36F-26F5-4498-B383-3A2CB318D232}" presName="Child6" presStyleLbl="node1" presStyleIdx="5" presStyleCnt="6">
        <dgm:presLayoutVars>
          <dgm:chMax val="0"/>
          <dgm:chPref val="0"/>
          <dgm:bulletEnabled val="1"/>
        </dgm:presLayoutVars>
      </dgm:prSet>
      <dgm:spPr/>
    </dgm:pt>
  </dgm:ptLst>
  <dgm:cxnLst>
    <dgm:cxn modelId="{2E07DC03-A51C-43D7-8264-21747B420E52}" srcId="{ABEFB69C-5098-490C-9616-FBF8711F443C}" destId="{A7D997C9-6FB6-4D48-96D0-AD6F351E2BAB}" srcOrd="1" destOrd="0" parTransId="{A86B32EC-DBEC-4A56-BA85-71F69A9B1B3A}" sibTransId="{2BAC0A5D-4FC2-4223-9372-BF89A0F45EC3}"/>
    <dgm:cxn modelId="{79794916-8F95-4054-8864-9BCB419B3BEB}" type="presOf" srcId="{33B35990-1C5B-490C-BCB6-03E09F27B0D8}" destId="{8196515D-73C7-4452-AB53-37B1B86C50EB}" srcOrd="0" destOrd="0" presId="urn:microsoft.com/office/officeart/2011/layout/HexagonRadial"/>
    <dgm:cxn modelId="{3376CE2E-EAD9-4B39-B176-1C1B5E40D53D}" type="presOf" srcId="{04F27250-4853-4989-8AB4-B616265A30ED}" destId="{161068C3-3312-4E8E-A079-EC792D5FDF8B}" srcOrd="0" destOrd="0" presId="urn:microsoft.com/office/officeart/2011/layout/HexagonRadial"/>
    <dgm:cxn modelId="{04814437-9F06-4E02-892E-D35484B1DBF1}" type="presOf" srcId="{BF224585-330A-4D6D-8D34-974DCCD82B18}" destId="{7AA17501-1F2D-4802-A801-41B5E3627DB8}" srcOrd="0" destOrd="0" presId="urn:microsoft.com/office/officeart/2011/layout/HexagonRadial"/>
    <dgm:cxn modelId="{A1EEBF37-EF7A-40DF-B758-BDBCCD4B46D1}" srcId="{33B35990-1C5B-490C-BCB6-03E09F27B0D8}" destId="{ABEFB69C-5098-490C-9616-FBF8711F443C}" srcOrd="0" destOrd="0" parTransId="{B3B5CF88-E438-47C0-89AF-59663CD8AFE0}" sibTransId="{C14E26FC-2D48-4930-AE0E-330C6FDBA23B}"/>
    <dgm:cxn modelId="{BBC3D646-14D5-4AFD-A70E-571AB7B507BB}" type="presOf" srcId="{A7D997C9-6FB6-4D48-96D0-AD6F351E2BAB}" destId="{2A3F8778-4F42-4EBF-89FC-24EFC8F500EF}" srcOrd="0" destOrd="0" presId="urn:microsoft.com/office/officeart/2011/layout/HexagonRadial"/>
    <dgm:cxn modelId="{0768EA47-4BA0-4315-917A-844D2A8E2730}" type="presOf" srcId="{FBAAB36F-26F5-4498-B383-3A2CB318D232}" destId="{3BC7DFD4-F8F3-4CAD-968F-FA42BEF7C13C}" srcOrd="0" destOrd="0" presId="urn:microsoft.com/office/officeart/2011/layout/HexagonRadial"/>
    <dgm:cxn modelId="{80B25B6E-3EE6-4A87-9AF2-95F6109CD1D4}" type="presOf" srcId="{3BC45AE0-DD10-4F6C-9DE7-55225DE2E52D}" destId="{25D09B2D-D24E-4EB4-ACEB-91A35D20408D}" srcOrd="0" destOrd="0" presId="urn:microsoft.com/office/officeart/2011/layout/HexagonRadial"/>
    <dgm:cxn modelId="{08588B59-595C-4A56-8F3C-461172D325AA}" srcId="{ABEFB69C-5098-490C-9616-FBF8711F443C}" destId="{7D22F8A0-36FF-443B-986F-4506A8DCED57}" srcOrd="0" destOrd="0" parTransId="{468742C1-F37C-42D9-8880-1C2F540831C4}" sibTransId="{C9E89F7A-81B3-4D4D-B22D-ED0924FD9BA0}"/>
    <dgm:cxn modelId="{3FD2427C-D1FD-45D4-9D02-6A1A605D53A8}" srcId="{ABEFB69C-5098-490C-9616-FBF8711F443C}" destId="{FBAAB36F-26F5-4498-B383-3A2CB318D232}" srcOrd="5" destOrd="0" parTransId="{EA5B514A-FC77-457E-A81C-468938B6D39F}" sibTransId="{D0E73A70-6247-4A06-9429-9F37EDB666DB}"/>
    <dgm:cxn modelId="{FC2638C6-B2FA-49A8-BFF6-B36F8C47AA57}" srcId="{ABEFB69C-5098-490C-9616-FBF8711F443C}" destId="{04F27250-4853-4989-8AB4-B616265A30ED}" srcOrd="4" destOrd="0" parTransId="{962F771C-F51A-47E8-8F8E-20040D69AC8A}" sibTransId="{8ACBF56E-0581-48EA-91F3-E17E3A6D186E}"/>
    <dgm:cxn modelId="{9303FDC8-FD60-440F-B5ED-99C9D6F57247}" srcId="{ABEFB69C-5098-490C-9616-FBF8711F443C}" destId="{BF224585-330A-4D6D-8D34-974DCCD82B18}" srcOrd="3" destOrd="0" parTransId="{5EC04599-C446-47C2-B967-330BEF5464E5}" sibTransId="{698F71FE-6B10-4DEA-8FF6-F89ECE3FC122}"/>
    <dgm:cxn modelId="{2B6587E6-E8C7-4766-A324-FE2E0D1FB8AE}" type="presOf" srcId="{7D22F8A0-36FF-443B-986F-4506A8DCED57}" destId="{CE4A8E6D-8C32-47D6-9660-61A6E5DC5FEA}" srcOrd="0" destOrd="0" presId="urn:microsoft.com/office/officeart/2011/layout/HexagonRadial"/>
    <dgm:cxn modelId="{9105FEEE-0B31-4598-9FCA-2341D9B7790B}" srcId="{ABEFB69C-5098-490C-9616-FBF8711F443C}" destId="{3BC45AE0-DD10-4F6C-9DE7-55225DE2E52D}" srcOrd="2" destOrd="0" parTransId="{5C4E61F6-B345-47DE-A683-ABF97B88B6D7}" sibTransId="{28D4FAED-8F4C-49BC-9F7F-F68341EBA904}"/>
    <dgm:cxn modelId="{2E038AF6-EABF-42A1-9100-E2B7D4B8C08E}" type="presOf" srcId="{ABEFB69C-5098-490C-9616-FBF8711F443C}" destId="{EE705149-8018-4D42-B79D-620106E34631}" srcOrd="0" destOrd="0" presId="urn:microsoft.com/office/officeart/2011/layout/HexagonRadial"/>
    <dgm:cxn modelId="{2B00E952-1056-4B48-A4FC-C48F8850E2CA}" type="presParOf" srcId="{8196515D-73C7-4452-AB53-37B1B86C50EB}" destId="{EE705149-8018-4D42-B79D-620106E34631}" srcOrd="0" destOrd="0" presId="urn:microsoft.com/office/officeart/2011/layout/HexagonRadial"/>
    <dgm:cxn modelId="{F930220F-92B3-4019-AEB8-F9C6569AFD63}" type="presParOf" srcId="{8196515D-73C7-4452-AB53-37B1B86C50EB}" destId="{BF4425E6-D03B-4C80-B7F6-CCB4E8C3DB61}" srcOrd="1" destOrd="0" presId="urn:microsoft.com/office/officeart/2011/layout/HexagonRadial"/>
    <dgm:cxn modelId="{39CD56CE-B22B-4B89-8289-62366E3D8EBB}" type="presParOf" srcId="{BF4425E6-D03B-4C80-B7F6-CCB4E8C3DB61}" destId="{44B9B731-16AD-4BDB-A393-15E1A8CC97E5}" srcOrd="0" destOrd="0" presId="urn:microsoft.com/office/officeart/2011/layout/HexagonRadial"/>
    <dgm:cxn modelId="{D5C248E6-05AD-4214-A4BF-926AE3C0D53B}" type="presParOf" srcId="{8196515D-73C7-4452-AB53-37B1B86C50EB}" destId="{CE4A8E6D-8C32-47D6-9660-61A6E5DC5FEA}" srcOrd="2" destOrd="0" presId="urn:microsoft.com/office/officeart/2011/layout/HexagonRadial"/>
    <dgm:cxn modelId="{8F184D81-0A51-459F-A34C-A72199F519B5}" type="presParOf" srcId="{8196515D-73C7-4452-AB53-37B1B86C50EB}" destId="{7DD5887F-6C1D-4E93-8ED9-8B42E2E69475}" srcOrd="3" destOrd="0" presId="urn:microsoft.com/office/officeart/2011/layout/HexagonRadial"/>
    <dgm:cxn modelId="{1F5D1B52-E582-41F3-BEA4-5DF950E29632}" type="presParOf" srcId="{7DD5887F-6C1D-4E93-8ED9-8B42E2E69475}" destId="{EA16EC4F-C903-4019-83EB-B68DC4127CD8}" srcOrd="0" destOrd="0" presId="urn:microsoft.com/office/officeart/2011/layout/HexagonRadial"/>
    <dgm:cxn modelId="{B07E46BC-1279-4779-A578-9F081A7DE42F}" type="presParOf" srcId="{8196515D-73C7-4452-AB53-37B1B86C50EB}" destId="{2A3F8778-4F42-4EBF-89FC-24EFC8F500EF}" srcOrd="4" destOrd="0" presId="urn:microsoft.com/office/officeart/2011/layout/HexagonRadial"/>
    <dgm:cxn modelId="{709AE756-E9A8-405A-AECF-178C8C3868CF}" type="presParOf" srcId="{8196515D-73C7-4452-AB53-37B1B86C50EB}" destId="{245DEF09-03BC-4AB3-9F85-156F43CC380B}" srcOrd="5" destOrd="0" presId="urn:microsoft.com/office/officeart/2011/layout/HexagonRadial"/>
    <dgm:cxn modelId="{82F27B0D-8F1B-4DCA-8247-D5036266BD2A}" type="presParOf" srcId="{245DEF09-03BC-4AB3-9F85-156F43CC380B}" destId="{BD25B44B-BEFF-4727-BF50-AF4A66745F78}" srcOrd="0" destOrd="0" presId="urn:microsoft.com/office/officeart/2011/layout/HexagonRadial"/>
    <dgm:cxn modelId="{9C486EC8-69A8-46AB-A9BC-C8A64A513D17}" type="presParOf" srcId="{8196515D-73C7-4452-AB53-37B1B86C50EB}" destId="{25D09B2D-D24E-4EB4-ACEB-91A35D20408D}" srcOrd="6" destOrd="0" presId="urn:microsoft.com/office/officeart/2011/layout/HexagonRadial"/>
    <dgm:cxn modelId="{C78E3C6D-DC4D-4D0A-AF38-8459F38511EF}" type="presParOf" srcId="{8196515D-73C7-4452-AB53-37B1B86C50EB}" destId="{9C2BCEB2-C986-498C-96D9-1AEEF81AC7D8}" srcOrd="7" destOrd="0" presId="urn:microsoft.com/office/officeart/2011/layout/HexagonRadial"/>
    <dgm:cxn modelId="{282BBB73-935B-4632-9465-8FD291E854B4}" type="presParOf" srcId="{9C2BCEB2-C986-498C-96D9-1AEEF81AC7D8}" destId="{DB7B0D6D-C08F-4DA4-98BB-93AD9BE28A4E}" srcOrd="0" destOrd="0" presId="urn:microsoft.com/office/officeart/2011/layout/HexagonRadial"/>
    <dgm:cxn modelId="{BDC1FBB1-3281-4532-A71C-30C774A2EF9F}" type="presParOf" srcId="{8196515D-73C7-4452-AB53-37B1B86C50EB}" destId="{7AA17501-1F2D-4802-A801-41B5E3627DB8}" srcOrd="8" destOrd="0" presId="urn:microsoft.com/office/officeart/2011/layout/HexagonRadial"/>
    <dgm:cxn modelId="{306303BD-2C60-42CA-92EC-B925166EE652}" type="presParOf" srcId="{8196515D-73C7-4452-AB53-37B1B86C50EB}" destId="{8E3FE8C4-889F-447D-94A0-58BCFB8486B0}" srcOrd="9" destOrd="0" presId="urn:microsoft.com/office/officeart/2011/layout/HexagonRadial"/>
    <dgm:cxn modelId="{6664FE16-DC94-4237-8D5A-ABF188516F5B}" type="presParOf" srcId="{8E3FE8C4-889F-447D-94A0-58BCFB8486B0}" destId="{4F611BEE-383C-4F78-8A4C-2FB83D3541C8}" srcOrd="0" destOrd="0" presId="urn:microsoft.com/office/officeart/2011/layout/HexagonRadial"/>
    <dgm:cxn modelId="{90814A62-1591-4233-99D0-0CDEA8D85E57}" type="presParOf" srcId="{8196515D-73C7-4452-AB53-37B1B86C50EB}" destId="{161068C3-3312-4E8E-A079-EC792D5FDF8B}" srcOrd="10" destOrd="0" presId="urn:microsoft.com/office/officeart/2011/layout/HexagonRadial"/>
    <dgm:cxn modelId="{6438EDD6-51C3-40EF-B451-313A9FEB56B4}" type="presParOf" srcId="{8196515D-73C7-4452-AB53-37B1B86C50EB}" destId="{A5BFEC72-45F6-45D6-B19B-ECF0B0D5650D}" srcOrd="11" destOrd="0" presId="urn:microsoft.com/office/officeart/2011/layout/HexagonRadial"/>
    <dgm:cxn modelId="{77DC85E6-5B18-40A0-9988-A27047D18D5A}" type="presParOf" srcId="{A5BFEC72-45F6-45D6-B19B-ECF0B0D5650D}" destId="{87F5F4D5-AD3B-4750-96F3-202620460897}" srcOrd="0" destOrd="0" presId="urn:microsoft.com/office/officeart/2011/layout/HexagonRadial"/>
    <dgm:cxn modelId="{756BC82A-39EA-4DB2-89FB-D91638805AD0}" type="presParOf" srcId="{8196515D-73C7-4452-AB53-37B1B86C50EB}" destId="{3BC7DFD4-F8F3-4CAD-968F-FA42BEF7C13C}" srcOrd="12" destOrd="0" presId="urn:microsoft.com/office/officeart/2011/layout/HexagonRadial"/>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05149-8018-4D42-B79D-620106E34631}">
      <dsp:nvSpPr>
        <dsp:cNvPr id="0" name=""/>
        <dsp:cNvSpPr/>
      </dsp:nvSpPr>
      <dsp:spPr>
        <a:xfrm>
          <a:off x="2221033" y="1487616"/>
          <a:ext cx="1872827" cy="1620071"/>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Financial Literacy</a:t>
          </a:r>
        </a:p>
      </dsp:txBody>
      <dsp:txXfrm>
        <a:off x="2531387" y="1756084"/>
        <a:ext cx="1252119" cy="1083135"/>
      </dsp:txXfrm>
    </dsp:sp>
    <dsp:sp modelId="{EA16EC4F-C903-4019-83EB-B68DC4127CD8}">
      <dsp:nvSpPr>
        <dsp:cNvPr id="0" name=""/>
        <dsp:cNvSpPr/>
      </dsp:nvSpPr>
      <dsp:spPr>
        <a:xfrm>
          <a:off x="3389625" y="698361"/>
          <a:ext cx="706612" cy="60884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4A8E6D-8C32-47D6-9660-61A6E5DC5FEA}">
      <dsp:nvSpPr>
        <dsp:cNvPr id="0" name=""/>
        <dsp:cNvSpPr/>
      </dsp:nvSpPr>
      <dsp:spPr>
        <a:xfrm>
          <a:off x="2389389" y="0"/>
          <a:ext cx="1534768" cy="1327755"/>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Digital Literacy</a:t>
          </a:r>
        </a:p>
      </dsp:txBody>
      <dsp:txXfrm>
        <a:off x="2643733" y="220037"/>
        <a:ext cx="1026080" cy="887681"/>
      </dsp:txXfrm>
    </dsp:sp>
    <dsp:sp modelId="{BD25B44B-BEFF-4727-BF50-AF4A66745F78}">
      <dsp:nvSpPr>
        <dsp:cNvPr id="0" name=""/>
        <dsp:cNvSpPr/>
      </dsp:nvSpPr>
      <dsp:spPr>
        <a:xfrm>
          <a:off x="4214296" y="1836568"/>
          <a:ext cx="706612" cy="60884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3F8778-4F42-4EBF-89FC-24EFC8F500EF}">
      <dsp:nvSpPr>
        <dsp:cNvPr id="0" name=""/>
        <dsp:cNvSpPr/>
      </dsp:nvSpPr>
      <dsp:spPr>
        <a:xfrm>
          <a:off x="3796951" y="816658"/>
          <a:ext cx="1534768" cy="1327755"/>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Media Literacy</a:t>
          </a:r>
        </a:p>
      </dsp:txBody>
      <dsp:txXfrm>
        <a:off x="4051295" y="1036695"/>
        <a:ext cx="1026080" cy="887681"/>
      </dsp:txXfrm>
    </dsp:sp>
    <dsp:sp modelId="{DB7B0D6D-C08F-4DA4-98BB-93AD9BE28A4E}">
      <dsp:nvSpPr>
        <dsp:cNvPr id="0" name=""/>
        <dsp:cNvSpPr/>
      </dsp:nvSpPr>
      <dsp:spPr>
        <a:xfrm>
          <a:off x="3641426" y="3121389"/>
          <a:ext cx="706612" cy="60884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D09B2D-D24E-4EB4-ACEB-91A35D20408D}">
      <dsp:nvSpPr>
        <dsp:cNvPr id="0" name=""/>
        <dsp:cNvSpPr/>
      </dsp:nvSpPr>
      <dsp:spPr>
        <a:xfrm>
          <a:off x="3796951" y="2422114"/>
          <a:ext cx="1534768" cy="1327755"/>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Cultural Literacy</a:t>
          </a:r>
        </a:p>
      </dsp:txBody>
      <dsp:txXfrm>
        <a:off x="4051295" y="2642151"/>
        <a:ext cx="1026080" cy="887681"/>
      </dsp:txXfrm>
    </dsp:sp>
    <dsp:sp modelId="{4F611BEE-383C-4F78-8A4C-2FB83D3541C8}">
      <dsp:nvSpPr>
        <dsp:cNvPr id="0" name=""/>
        <dsp:cNvSpPr/>
      </dsp:nvSpPr>
      <dsp:spPr>
        <a:xfrm>
          <a:off x="2220360" y="3254759"/>
          <a:ext cx="706612" cy="60884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A17501-1F2D-4802-A801-41B5E3627DB8}">
      <dsp:nvSpPr>
        <dsp:cNvPr id="0" name=""/>
        <dsp:cNvSpPr/>
      </dsp:nvSpPr>
      <dsp:spPr>
        <a:xfrm>
          <a:off x="2389389" y="3239686"/>
          <a:ext cx="1534768" cy="1327755"/>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Scientific Literacy</a:t>
          </a:r>
        </a:p>
      </dsp:txBody>
      <dsp:txXfrm>
        <a:off x="2643733" y="3459723"/>
        <a:ext cx="1026080" cy="887681"/>
      </dsp:txXfrm>
    </dsp:sp>
    <dsp:sp modelId="{87F5F4D5-AD3B-4750-96F3-202620460897}">
      <dsp:nvSpPr>
        <dsp:cNvPr id="0" name=""/>
        <dsp:cNvSpPr/>
      </dsp:nvSpPr>
      <dsp:spPr>
        <a:xfrm>
          <a:off x="1382184" y="2117009"/>
          <a:ext cx="706612" cy="60884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1068C3-3312-4E8E-A079-EC792D5FDF8B}">
      <dsp:nvSpPr>
        <dsp:cNvPr id="0" name=""/>
        <dsp:cNvSpPr/>
      </dsp:nvSpPr>
      <dsp:spPr>
        <a:xfrm>
          <a:off x="975293" y="2423027"/>
          <a:ext cx="1534768" cy="1327755"/>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Informational Literacy</a:t>
          </a:r>
        </a:p>
      </dsp:txBody>
      <dsp:txXfrm>
        <a:off x="1229637" y="2643064"/>
        <a:ext cx="1026080" cy="887681"/>
      </dsp:txXfrm>
    </dsp:sp>
    <dsp:sp modelId="{3BC7DFD4-F8F3-4CAD-968F-FA42BEF7C13C}">
      <dsp:nvSpPr>
        <dsp:cNvPr id="0" name=""/>
        <dsp:cNvSpPr/>
      </dsp:nvSpPr>
      <dsp:spPr>
        <a:xfrm>
          <a:off x="975293" y="814831"/>
          <a:ext cx="1534768" cy="1327755"/>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Physical Literacy</a:t>
          </a:r>
        </a:p>
      </dsp:txBody>
      <dsp:txXfrm>
        <a:off x="1229637" y="1034868"/>
        <a:ext cx="1026080" cy="887681"/>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F6835FA-9ABE-4FFD-BD1E-05824ECA173C}" type="datetimeFigureOut">
              <a:rPr lang="en-US" smtClean="0"/>
              <a:pPr/>
              <a:t>12/7/2022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A7280E3-9073-4E5C-85D3-FA39BAEE0F3E}" type="slidenum">
              <a:rPr lang="en-US" smtClean="0"/>
              <a:pPr/>
              <a:t>‹#›</a:t>
            </a:fld>
            <a:endParaRPr lang="en-US"/>
          </a:p>
        </p:txBody>
      </p:sp>
    </p:spTree>
    <p:extLst>
      <p:ext uri="{BB962C8B-B14F-4D97-AF65-F5344CB8AC3E}">
        <p14:creationId xmlns:p14="http://schemas.microsoft.com/office/powerpoint/2010/main" val="2539623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7DFF617-1419-4D9E-85E8-E79B46DA419A}" type="datetimeFigureOut">
              <a:rPr lang="en-US" smtClean="0"/>
              <a:t>12/7/2022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A9C7B35-2BAC-4A98-AAA7-3340A6A5B16F}" type="slidenum">
              <a:rPr lang="en-US" smtClean="0"/>
              <a:t>‹#›</a:t>
            </a:fld>
            <a:endParaRPr lang="en-US"/>
          </a:p>
        </p:txBody>
      </p:sp>
    </p:spTree>
    <p:extLst>
      <p:ext uri="{BB962C8B-B14F-4D97-AF65-F5344CB8AC3E}">
        <p14:creationId xmlns:p14="http://schemas.microsoft.com/office/powerpoint/2010/main" val="2489305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V2: December 7, 2022</a:t>
            </a:r>
          </a:p>
        </p:txBody>
      </p:sp>
      <p:sp>
        <p:nvSpPr>
          <p:cNvPr id="4" name="Slide Number Placeholder 3"/>
          <p:cNvSpPr>
            <a:spLocks noGrp="1"/>
          </p:cNvSpPr>
          <p:nvPr>
            <p:ph type="sldNum" sz="quarter" idx="5"/>
          </p:nvPr>
        </p:nvSpPr>
        <p:spPr/>
        <p:txBody>
          <a:bodyPr/>
          <a:lstStyle/>
          <a:p>
            <a:fld id="{7A9C7B35-2BAC-4A98-AAA7-3340A6A5B16F}" type="slidenum">
              <a:rPr lang="en-US" smtClean="0"/>
              <a:t>1</a:t>
            </a:fld>
            <a:endParaRPr lang="en-US"/>
          </a:p>
        </p:txBody>
      </p:sp>
    </p:spTree>
    <p:extLst>
      <p:ext uri="{BB962C8B-B14F-4D97-AF65-F5344CB8AC3E}">
        <p14:creationId xmlns:p14="http://schemas.microsoft.com/office/powerpoint/2010/main" val="3165215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Look at the Questions for Reflection at the end of the Expression section (p. 45 in the HDLH document) and use those directly or to develop a couple of discussion questions for the group</a:t>
            </a:r>
            <a:endParaRPr lang="en-US" dirty="0"/>
          </a:p>
        </p:txBody>
      </p:sp>
      <p:sp>
        <p:nvSpPr>
          <p:cNvPr id="4" name="Slide Number Placeholder 3"/>
          <p:cNvSpPr>
            <a:spLocks noGrp="1"/>
          </p:cNvSpPr>
          <p:nvPr>
            <p:ph type="sldNum" sz="quarter" idx="10"/>
          </p:nvPr>
        </p:nvSpPr>
        <p:spPr/>
        <p:txBody>
          <a:bodyPr/>
          <a:lstStyle/>
          <a:p>
            <a:fld id="{7A9C7B35-2BAC-4A98-AAA7-3340A6A5B16F}" type="slidenum">
              <a:rPr lang="en-US" smtClean="0"/>
              <a:t>11</a:t>
            </a:fld>
            <a:endParaRPr lang="en-US"/>
          </a:p>
        </p:txBody>
      </p:sp>
    </p:spTree>
    <p:extLst>
      <p:ext uri="{BB962C8B-B14F-4D97-AF65-F5344CB8AC3E}">
        <p14:creationId xmlns:p14="http://schemas.microsoft.com/office/powerpoint/2010/main" val="288888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pictures</a:t>
            </a:r>
            <a:r>
              <a:rPr lang="en-US" baseline="0" dirty="0"/>
              <a:t> of examples of literacy in classrooms; there is a document with pictures that can be printed out and made into a photo album; you can add your own pictures to it</a:t>
            </a:r>
            <a:endParaRPr lang="en-US" dirty="0"/>
          </a:p>
        </p:txBody>
      </p:sp>
      <p:sp>
        <p:nvSpPr>
          <p:cNvPr id="4" name="Slide Number Placeholder 3"/>
          <p:cNvSpPr>
            <a:spLocks noGrp="1"/>
          </p:cNvSpPr>
          <p:nvPr>
            <p:ph type="sldNum" sz="quarter" idx="10"/>
          </p:nvPr>
        </p:nvSpPr>
        <p:spPr/>
        <p:txBody>
          <a:bodyPr/>
          <a:lstStyle/>
          <a:p>
            <a:fld id="{7A9C7B35-2BAC-4A98-AAA7-3340A6A5B16F}" type="slidenum">
              <a:rPr lang="en-US" smtClean="0"/>
              <a:t>12</a:t>
            </a:fld>
            <a:endParaRPr lang="en-US"/>
          </a:p>
        </p:txBody>
      </p:sp>
    </p:spTree>
    <p:extLst>
      <p:ext uri="{BB962C8B-B14F-4D97-AF65-F5344CB8AC3E}">
        <p14:creationId xmlns:p14="http://schemas.microsoft.com/office/powerpoint/2010/main" val="2033203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a</a:t>
            </a:r>
            <a:r>
              <a:rPr lang="en-US" baseline="0" dirty="0"/>
              <a:t> video of someone reading a story (there are two imbedded or you can include one of your own)</a:t>
            </a:r>
          </a:p>
          <a:p>
            <a:endParaRPr lang="en-US" baseline="0" dirty="0"/>
          </a:p>
          <a:p>
            <a:r>
              <a:rPr lang="en-US" baseline="0" dirty="0"/>
              <a:t>Have the students split into small groups and discuss the question on the slide; they have the option to read the book aloud to the group</a:t>
            </a:r>
          </a:p>
          <a:p>
            <a:r>
              <a:rPr lang="en-US" baseline="0" dirty="0"/>
              <a:t>You can also prepare your own </a:t>
            </a:r>
            <a:r>
              <a:rPr lang="en-US" baseline="0" dirty="0" err="1"/>
              <a:t>favourite</a:t>
            </a:r>
            <a:r>
              <a:rPr lang="en-US" baseline="0" dirty="0"/>
              <a:t> story to read for the group and show how it has been integrated into a program</a:t>
            </a:r>
          </a:p>
          <a:p>
            <a:r>
              <a:rPr lang="en-US" baseline="0" dirty="0"/>
              <a:t>Also see the document that has been started with pictures of story tables</a:t>
            </a:r>
            <a:endParaRPr lang="en-US" dirty="0"/>
          </a:p>
        </p:txBody>
      </p:sp>
      <p:sp>
        <p:nvSpPr>
          <p:cNvPr id="4" name="Slide Number Placeholder 3"/>
          <p:cNvSpPr>
            <a:spLocks noGrp="1"/>
          </p:cNvSpPr>
          <p:nvPr>
            <p:ph type="sldNum" sz="quarter" idx="10"/>
          </p:nvPr>
        </p:nvSpPr>
        <p:spPr/>
        <p:txBody>
          <a:bodyPr/>
          <a:lstStyle/>
          <a:p>
            <a:fld id="{7A9C7B35-2BAC-4A98-AAA7-3340A6A5B16F}" type="slidenum">
              <a:rPr lang="en-US" smtClean="0"/>
              <a:t>13</a:t>
            </a:fld>
            <a:endParaRPr lang="en-US"/>
          </a:p>
        </p:txBody>
      </p:sp>
    </p:spTree>
    <p:extLst>
      <p:ext uri="{BB962C8B-B14F-4D97-AF65-F5344CB8AC3E}">
        <p14:creationId xmlns:p14="http://schemas.microsoft.com/office/powerpoint/2010/main" val="3206489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a:t>Facilitator</a:t>
            </a:r>
            <a:r>
              <a:rPr lang="en-CA" baseline="0"/>
              <a:t> note: You do not need to advance to the next screen for the group – it is for identification purposes only.</a:t>
            </a:r>
            <a:endParaRPr lang="en-CA"/>
          </a:p>
        </p:txBody>
      </p:sp>
      <p:sp>
        <p:nvSpPr>
          <p:cNvPr id="4" name="Slide Number Placeholder 3"/>
          <p:cNvSpPr>
            <a:spLocks noGrp="1"/>
          </p:cNvSpPr>
          <p:nvPr>
            <p:ph type="sldNum" sz="quarter" idx="10"/>
          </p:nvPr>
        </p:nvSpPr>
        <p:spPr/>
        <p:txBody>
          <a:bodyPr/>
          <a:lstStyle/>
          <a:p>
            <a:fld id="{7A9C7B35-2BAC-4A98-AAA7-3340A6A5B16F}" type="slidenum">
              <a:rPr lang="en-US" smtClean="0"/>
              <a:t>15</a:t>
            </a:fld>
            <a:endParaRPr lang="en-US"/>
          </a:p>
        </p:txBody>
      </p:sp>
    </p:spTree>
    <p:extLst>
      <p:ext uri="{BB962C8B-B14F-4D97-AF65-F5344CB8AC3E}">
        <p14:creationId xmlns:p14="http://schemas.microsoft.com/office/powerpoint/2010/main" val="594719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a:t>
            </a:r>
          </a:p>
          <a:p>
            <a:r>
              <a:rPr lang="en-US" dirty="0"/>
              <a:t>Can</a:t>
            </a:r>
            <a:r>
              <a:rPr lang="en-US" baseline="0" dirty="0"/>
              <a:t> make a list of the different kinds/types of literacy</a:t>
            </a:r>
            <a:endParaRPr lang="en-US" dirty="0"/>
          </a:p>
        </p:txBody>
      </p:sp>
      <p:sp>
        <p:nvSpPr>
          <p:cNvPr id="4" name="Slide Number Placeholder 3"/>
          <p:cNvSpPr>
            <a:spLocks noGrp="1"/>
          </p:cNvSpPr>
          <p:nvPr>
            <p:ph type="sldNum" sz="quarter" idx="10"/>
          </p:nvPr>
        </p:nvSpPr>
        <p:spPr/>
        <p:txBody>
          <a:bodyPr/>
          <a:lstStyle/>
          <a:p>
            <a:fld id="{7A9C7B35-2BAC-4A98-AAA7-3340A6A5B16F}" type="slidenum">
              <a:rPr lang="en-US" smtClean="0"/>
              <a:t>2</a:t>
            </a:fld>
            <a:endParaRPr lang="en-US"/>
          </a:p>
        </p:txBody>
      </p:sp>
    </p:spTree>
    <p:extLst>
      <p:ext uri="{BB962C8B-B14F-4D97-AF65-F5344CB8AC3E}">
        <p14:creationId xmlns:p14="http://schemas.microsoft.com/office/powerpoint/2010/main" val="1426428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videos</a:t>
            </a:r>
            <a:r>
              <a:rPr lang="en-US" baseline="0" dirty="0"/>
              <a:t> then discuss</a:t>
            </a:r>
          </a:p>
          <a:p>
            <a:r>
              <a:rPr lang="en-US" dirty="0"/>
              <a:t>See</a:t>
            </a:r>
            <a:r>
              <a:rPr lang="en-US" baseline="0" dirty="0"/>
              <a:t> handout: types of literacy (for facilitator notes)</a:t>
            </a:r>
            <a:endParaRPr lang="en-US" dirty="0"/>
          </a:p>
        </p:txBody>
      </p:sp>
      <p:sp>
        <p:nvSpPr>
          <p:cNvPr id="4" name="Slide Number Placeholder 3"/>
          <p:cNvSpPr>
            <a:spLocks noGrp="1"/>
          </p:cNvSpPr>
          <p:nvPr>
            <p:ph type="sldNum" sz="quarter" idx="10"/>
          </p:nvPr>
        </p:nvSpPr>
        <p:spPr/>
        <p:txBody>
          <a:bodyPr/>
          <a:lstStyle/>
          <a:p>
            <a:fld id="{7A9C7B35-2BAC-4A98-AAA7-3340A6A5B16F}" type="slidenum">
              <a:rPr lang="en-US" smtClean="0"/>
              <a:t>3</a:t>
            </a:fld>
            <a:endParaRPr lang="en-US"/>
          </a:p>
        </p:txBody>
      </p:sp>
    </p:spTree>
    <p:extLst>
      <p:ext uri="{BB962C8B-B14F-4D97-AF65-F5344CB8AC3E}">
        <p14:creationId xmlns:p14="http://schemas.microsoft.com/office/powerpoint/2010/main" val="715231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Language</a:t>
            </a:r>
            <a:r>
              <a:rPr lang="en-US" baseline="0" dirty="0"/>
              <a:t> and Loving It is a </a:t>
            </a:r>
            <a:r>
              <a:rPr lang="en-US" baseline="0" dirty="0" err="1"/>
              <a:t>Hanen</a:t>
            </a:r>
            <a:r>
              <a:rPr lang="en-US" baseline="0" dirty="0"/>
              <a:t> Program for Early Childhood Educators</a:t>
            </a:r>
          </a:p>
          <a:p>
            <a:r>
              <a:rPr lang="en-US" baseline="0" dirty="0"/>
              <a:t>If you wanted, you could include other literacy and language programs that are available to ECE’s; these can be found online</a:t>
            </a:r>
            <a:endParaRPr lang="en-US" dirty="0"/>
          </a:p>
        </p:txBody>
      </p:sp>
      <p:sp>
        <p:nvSpPr>
          <p:cNvPr id="4" name="Slide Number Placeholder 3"/>
          <p:cNvSpPr>
            <a:spLocks noGrp="1"/>
          </p:cNvSpPr>
          <p:nvPr>
            <p:ph type="sldNum" sz="quarter" idx="10"/>
          </p:nvPr>
        </p:nvSpPr>
        <p:spPr/>
        <p:txBody>
          <a:bodyPr/>
          <a:lstStyle/>
          <a:p>
            <a:fld id="{7A9C7B35-2BAC-4A98-AAA7-3340A6A5B16F}" type="slidenum">
              <a:rPr lang="en-US" smtClean="0"/>
              <a:t>4</a:t>
            </a:fld>
            <a:endParaRPr lang="en-US"/>
          </a:p>
        </p:txBody>
      </p:sp>
    </p:spTree>
    <p:extLst>
      <p:ext uri="{BB962C8B-B14F-4D97-AF65-F5344CB8AC3E}">
        <p14:creationId xmlns:p14="http://schemas.microsoft.com/office/powerpoint/2010/main" val="723284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 More Than Words</a:t>
            </a:r>
            <a:r>
              <a:rPr lang="en-US" baseline="0" dirty="0"/>
              <a:t> Can Say</a:t>
            </a:r>
          </a:p>
          <a:p>
            <a:r>
              <a:rPr lang="en-US" baseline="0" dirty="0"/>
              <a:t>Discussion – different reasons that children’s literacy levels vary</a:t>
            </a:r>
            <a:endParaRPr lang="en-US" dirty="0"/>
          </a:p>
        </p:txBody>
      </p:sp>
      <p:sp>
        <p:nvSpPr>
          <p:cNvPr id="4" name="Slide Number Placeholder 3"/>
          <p:cNvSpPr>
            <a:spLocks noGrp="1"/>
          </p:cNvSpPr>
          <p:nvPr>
            <p:ph type="sldNum" sz="quarter" idx="10"/>
          </p:nvPr>
        </p:nvSpPr>
        <p:spPr/>
        <p:txBody>
          <a:bodyPr/>
          <a:lstStyle/>
          <a:p>
            <a:fld id="{7A9C7B35-2BAC-4A98-AAA7-3340A6A5B16F}" type="slidenum">
              <a:rPr lang="en-US" smtClean="0"/>
              <a:t>5</a:t>
            </a:fld>
            <a:endParaRPr lang="en-US"/>
          </a:p>
        </p:txBody>
      </p:sp>
    </p:spTree>
    <p:extLst>
      <p:ext uri="{BB962C8B-B14F-4D97-AF65-F5344CB8AC3E}">
        <p14:creationId xmlns:p14="http://schemas.microsoft.com/office/powerpoint/2010/main" val="1448224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video</a:t>
            </a:r>
            <a:r>
              <a:rPr lang="en-US" baseline="0" dirty="0"/>
              <a:t> then discuss</a:t>
            </a:r>
            <a:endParaRPr lang="en-US" dirty="0"/>
          </a:p>
        </p:txBody>
      </p:sp>
      <p:sp>
        <p:nvSpPr>
          <p:cNvPr id="4" name="Slide Number Placeholder 3"/>
          <p:cNvSpPr>
            <a:spLocks noGrp="1"/>
          </p:cNvSpPr>
          <p:nvPr>
            <p:ph type="sldNum" sz="quarter" idx="10"/>
          </p:nvPr>
        </p:nvSpPr>
        <p:spPr/>
        <p:txBody>
          <a:bodyPr/>
          <a:lstStyle/>
          <a:p>
            <a:fld id="{7A9C7B35-2BAC-4A98-AAA7-3340A6A5B16F}" type="slidenum">
              <a:rPr lang="en-US" smtClean="0"/>
              <a:t>6</a:t>
            </a:fld>
            <a:endParaRPr lang="en-US"/>
          </a:p>
        </p:txBody>
      </p:sp>
    </p:spTree>
    <p:extLst>
      <p:ext uri="{BB962C8B-B14F-4D97-AF65-F5344CB8AC3E}">
        <p14:creationId xmlns:p14="http://schemas.microsoft.com/office/powerpoint/2010/main" val="3199211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see document from The Creative Curriculum</a:t>
            </a:r>
            <a:r>
              <a:rPr lang="en-US" baseline="0" dirty="0"/>
              <a:t> for Preschool, pages 126 to 131; it gives you the information to share for each of the seven components</a:t>
            </a:r>
            <a:endParaRPr lang="en-US" dirty="0"/>
          </a:p>
        </p:txBody>
      </p:sp>
      <p:sp>
        <p:nvSpPr>
          <p:cNvPr id="4" name="Slide Number Placeholder 3"/>
          <p:cNvSpPr>
            <a:spLocks noGrp="1"/>
          </p:cNvSpPr>
          <p:nvPr>
            <p:ph type="sldNum" sz="quarter" idx="10"/>
          </p:nvPr>
        </p:nvSpPr>
        <p:spPr/>
        <p:txBody>
          <a:bodyPr/>
          <a:lstStyle/>
          <a:p>
            <a:fld id="{7A9C7B35-2BAC-4A98-AAA7-3340A6A5B16F}" type="slidenum">
              <a:rPr lang="en-US" smtClean="0"/>
              <a:t>7</a:t>
            </a:fld>
            <a:endParaRPr lang="en-US"/>
          </a:p>
        </p:txBody>
      </p:sp>
    </p:spTree>
    <p:extLst>
      <p:ext uri="{BB962C8B-B14F-4D97-AF65-F5344CB8AC3E}">
        <p14:creationId xmlns:p14="http://schemas.microsoft.com/office/powerpoint/2010/main" val="1418931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a:t>
            </a:r>
            <a:r>
              <a:rPr lang="en-US" baseline="0" dirty="0"/>
              <a:t> group activity:</a:t>
            </a:r>
          </a:p>
          <a:p>
            <a:r>
              <a:rPr lang="en-US" baseline="0" dirty="0"/>
              <a:t>Split into 4 small groups</a:t>
            </a:r>
          </a:p>
          <a:p>
            <a:r>
              <a:rPr lang="en-US" baseline="0" dirty="0"/>
              <a:t>Have each group take a section listed on the slide (infant, toddler, preschool and school age), have them discuss and summarize the section to share with the larger group</a:t>
            </a:r>
          </a:p>
        </p:txBody>
      </p:sp>
      <p:sp>
        <p:nvSpPr>
          <p:cNvPr id="4" name="Slide Number Placeholder 3"/>
          <p:cNvSpPr>
            <a:spLocks noGrp="1"/>
          </p:cNvSpPr>
          <p:nvPr>
            <p:ph type="sldNum" sz="quarter" idx="10"/>
          </p:nvPr>
        </p:nvSpPr>
        <p:spPr/>
        <p:txBody>
          <a:bodyPr/>
          <a:lstStyle/>
          <a:p>
            <a:fld id="{7A9C7B35-2BAC-4A98-AAA7-3340A6A5B16F}" type="slidenum">
              <a:rPr lang="en-US" smtClean="0"/>
              <a:t>8</a:t>
            </a:fld>
            <a:endParaRPr lang="en-US"/>
          </a:p>
        </p:txBody>
      </p:sp>
    </p:spTree>
    <p:extLst>
      <p:ext uri="{BB962C8B-B14F-4D97-AF65-F5344CB8AC3E}">
        <p14:creationId xmlns:p14="http://schemas.microsoft.com/office/powerpoint/2010/main" val="95259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Expression</a:t>
            </a:r>
            <a:r>
              <a:rPr lang="en-US" baseline="0" dirty="0"/>
              <a:t> foundation and how the literacy skills included on the previous slides connect</a:t>
            </a:r>
          </a:p>
        </p:txBody>
      </p:sp>
      <p:sp>
        <p:nvSpPr>
          <p:cNvPr id="4" name="Slide Number Placeholder 3"/>
          <p:cNvSpPr>
            <a:spLocks noGrp="1"/>
          </p:cNvSpPr>
          <p:nvPr>
            <p:ph type="sldNum" sz="quarter" idx="10"/>
          </p:nvPr>
        </p:nvSpPr>
        <p:spPr/>
        <p:txBody>
          <a:bodyPr/>
          <a:lstStyle/>
          <a:p>
            <a:fld id="{7A9C7B35-2BAC-4A98-AAA7-3340A6A5B16F}" type="slidenum">
              <a:rPr lang="en-US" smtClean="0"/>
              <a:t>10</a:t>
            </a:fld>
            <a:endParaRPr lang="en-US"/>
          </a:p>
        </p:txBody>
      </p:sp>
    </p:spTree>
    <p:extLst>
      <p:ext uri="{BB962C8B-B14F-4D97-AF65-F5344CB8AC3E}">
        <p14:creationId xmlns:p14="http://schemas.microsoft.com/office/powerpoint/2010/main" val="698950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DFC20339-EFF3-4EFB-BEC8-62D04D0C9862}" type="datetimeFigureOut">
              <a:rPr lang="en-US" smtClean="0"/>
              <a:pPr/>
              <a:t>12/7/2022</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53C13AB-2BF2-470E-AE50-6DDBE8F78089}" type="slidenum">
              <a:rPr lang="en-US" smtClean="0"/>
              <a:pPr/>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353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C20339-EFF3-4EFB-BEC8-62D04D0C9862}"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C13AB-2BF2-470E-AE50-6DDBE8F78089}" type="slidenum">
              <a:rPr lang="en-US" smtClean="0"/>
              <a:pPr/>
              <a:t>‹#›</a:t>
            </a:fld>
            <a:endParaRPr lang="en-US"/>
          </a:p>
        </p:txBody>
      </p:sp>
    </p:spTree>
    <p:extLst>
      <p:ext uri="{BB962C8B-B14F-4D97-AF65-F5344CB8AC3E}">
        <p14:creationId xmlns:p14="http://schemas.microsoft.com/office/powerpoint/2010/main" val="148320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C20339-EFF3-4EFB-BEC8-62D04D0C9862}"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C13AB-2BF2-470E-AE50-6DDBE8F78089}" type="slidenum">
              <a:rPr lang="en-US" smtClean="0"/>
              <a:pPr/>
              <a:t>‹#›</a:t>
            </a:fld>
            <a:endParaRPr lang="en-US"/>
          </a:p>
        </p:txBody>
      </p:sp>
    </p:spTree>
    <p:extLst>
      <p:ext uri="{BB962C8B-B14F-4D97-AF65-F5344CB8AC3E}">
        <p14:creationId xmlns:p14="http://schemas.microsoft.com/office/powerpoint/2010/main" val="3817193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C20339-EFF3-4EFB-BEC8-62D04D0C9862}"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C13AB-2BF2-470E-AE50-6DDBE8F78089}" type="slidenum">
              <a:rPr lang="en-US" smtClean="0"/>
              <a:pPr/>
              <a:t>‹#›</a:t>
            </a:fld>
            <a:endParaRPr lang="en-US"/>
          </a:p>
        </p:txBody>
      </p:sp>
    </p:spTree>
    <p:extLst>
      <p:ext uri="{BB962C8B-B14F-4D97-AF65-F5344CB8AC3E}">
        <p14:creationId xmlns:p14="http://schemas.microsoft.com/office/powerpoint/2010/main" val="2470983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C20339-EFF3-4EFB-BEC8-62D04D0C9862}"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C13AB-2BF2-470E-AE50-6DDBE8F78089}" type="slidenum">
              <a:rPr lang="en-US" smtClean="0"/>
              <a:pPr/>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757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C20339-EFF3-4EFB-BEC8-62D04D0C9862}" type="datetimeFigureOut">
              <a:rPr lang="en-US" smtClean="0"/>
              <a:pPr/>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C13AB-2BF2-470E-AE50-6DDBE8F78089}" type="slidenum">
              <a:rPr lang="en-US" smtClean="0"/>
              <a:pPr/>
              <a:t>‹#›</a:t>
            </a:fld>
            <a:endParaRPr lang="en-US"/>
          </a:p>
        </p:txBody>
      </p:sp>
    </p:spTree>
    <p:extLst>
      <p:ext uri="{BB962C8B-B14F-4D97-AF65-F5344CB8AC3E}">
        <p14:creationId xmlns:p14="http://schemas.microsoft.com/office/powerpoint/2010/main" val="1870673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C20339-EFF3-4EFB-BEC8-62D04D0C9862}" type="datetimeFigureOut">
              <a:rPr lang="en-US" smtClean="0"/>
              <a:pPr/>
              <a:t>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3C13AB-2BF2-470E-AE50-6DDBE8F78089}" type="slidenum">
              <a:rPr lang="en-US" smtClean="0"/>
              <a:pPr/>
              <a:t>‹#›</a:t>
            </a:fld>
            <a:endParaRPr lang="en-US"/>
          </a:p>
        </p:txBody>
      </p:sp>
    </p:spTree>
    <p:extLst>
      <p:ext uri="{BB962C8B-B14F-4D97-AF65-F5344CB8AC3E}">
        <p14:creationId xmlns:p14="http://schemas.microsoft.com/office/powerpoint/2010/main" val="2869009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C20339-EFF3-4EFB-BEC8-62D04D0C9862}" type="datetimeFigureOut">
              <a:rPr lang="en-US" smtClean="0"/>
              <a:pPr/>
              <a:t>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3C13AB-2BF2-470E-AE50-6DDBE8F78089}" type="slidenum">
              <a:rPr lang="en-US" smtClean="0"/>
              <a:pPr/>
              <a:t>‹#›</a:t>
            </a:fld>
            <a:endParaRPr lang="en-US"/>
          </a:p>
        </p:txBody>
      </p:sp>
    </p:spTree>
    <p:extLst>
      <p:ext uri="{BB962C8B-B14F-4D97-AF65-F5344CB8AC3E}">
        <p14:creationId xmlns:p14="http://schemas.microsoft.com/office/powerpoint/2010/main" val="1752768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20339-EFF3-4EFB-BEC8-62D04D0C9862}" type="datetimeFigureOut">
              <a:rPr lang="en-US" smtClean="0"/>
              <a:pPr/>
              <a:t>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3C13AB-2BF2-470E-AE50-6DDBE8F78089}" type="slidenum">
              <a:rPr lang="en-US" smtClean="0"/>
              <a:pPr/>
              <a:t>‹#›</a:t>
            </a:fld>
            <a:endParaRPr lang="en-US"/>
          </a:p>
        </p:txBody>
      </p:sp>
    </p:spTree>
    <p:extLst>
      <p:ext uri="{BB962C8B-B14F-4D97-AF65-F5344CB8AC3E}">
        <p14:creationId xmlns:p14="http://schemas.microsoft.com/office/powerpoint/2010/main" val="3554022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C20339-EFF3-4EFB-BEC8-62D04D0C9862}" type="datetimeFigureOut">
              <a:rPr lang="en-US" smtClean="0"/>
              <a:pPr/>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C13AB-2BF2-470E-AE50-6DDBE8F78089}" type="slidenum">
              <a:rPr lang="en-US" smtClean="0"/>
              <a:pPr/>
              <a:t>‹#›</a:t>
            </a:fld>
            <a:endParaRPr lang="en-US"/>
          </a:p>
        </p:txBody>
      </p:sp>
    </p:spTree>
    <p:extLst>
      <p:ext uri="{BB962C8B-B14F-4D97-AF65-F5344CB8AC3E}">
        <p14:creationId xmlns:p14="http://schemas.microsoft.com/office/powerpoint/2010/main" val="1251892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C20339-EFF3-4EFB-BEC8-62D04D0C9862}" type="datetimeFigureOut">
              <a:rPr lang="en-US" smtClean="0"/>
              <a:pPr/>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C13AB-2BF2-470E-AE50-6DDBE8F78089}" type="slidenum">
              <a:rPr lang="en-US" smtClean="0"/>
              <a:pPr/>
              <a:t>‹#›</a:t>
            </a:fld>
            <a:endParaRPr lang="en-US"/>
          </a:p>
        </p:txBody>
      </p:sp>
    </p:spTree>
    <p:extLst>
      <p:ext uri="{BB962C8B-B14F-4D97-AF65-F5344CB8AC3E}">
        <p14:creationId xmlns:p14="http://schemas.microsoft.com/office/powerpoint/2010/main" val="1184551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DFC20339-EFF3-4EFB-BEC8-62D04D0C9862}" type="datetimeFigureOut">
              <a:rPr lang="en-US" smtClean="0"/>
              <a:pPr/>
              <a:t>12/7/2022</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C53C13AB-2BF2-470E-AE50-6DDBE8F78089}" type="slidenum">
              <a:rPr lang="en-US" smtClean="0"/>
              <a:pPr/>
              <a:t>‹#›</a:t>
            </a:fld>
            <a:endParaRPr lang="en-US"/>
          </a:p>
        </p:txBody>
      </p:sp>
    </p:spTree>
    <p:extLst>
      <p:ext uri="{BB962C8B-B14F-4D97-AF65-F5344CB8AC3E}">
        <p14:creationId xmlns:p14="http://schemas.microsoft.com/office/powerpoint/2010/main" val="1384207213"/>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files.ontario.ca/edu-how-does-learning-happen-en-2021-03-23.pdf" TargetMode="Externa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6E67n1vZZjQ"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youtube.com/watch?v=m9zcjgm2hXY" TargetMode="Externa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edu.gov.on.ca/childcare/howlearninghappens.pdf" TargetMode="External"/><Relationship Id="rId2" Type="http://schemas.openxmlformats.org/officeDocument/2006/relationships/hyperlink" Target="http://www.edu.gov.on.ca/childcare/oelf/continuum/continuum.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www.youtube.com/watch?v=RJyEEuy8xO4" TargetMode="External"/><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www.youtube.com/watch?v=-sxcCIPm-rU" TargetMode="External"/><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ommunityliteracyofontario.ca/literacy-why-it-matter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2000wordstogrow.ca/"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youtube.com/watch?v=HqImgAd3vyg"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betterbeginningssudbury.ca/wp-content/uploads/2015/09/continuum.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779" y="882376"/>
            <a:ext cx="11271565" cy="2288527"/>
          </a:xfrm>
        </p:spPr>
        <p:txBody>
          <a:bodyPr>
            <a:normAutofit/>
          </a:bodyPr>
          <a:lstStyle/>
          <a:p>
            <a:r>
              <a:rPr lang="en-US" sz="5400" dirty="0"/>
              <a:t>Next-Level Skills for Early Childhood Educators</a:t>
            </a:r>
          </a:p>
        </p:txBody>
      </p:sp>
      <p:sp>
        <p:nvSpPr>
          <p:cNvPr id="3" name="Subtitle 2"/>
          <p:cNvSpPr>
            <a:spLocks noGrp="1"/>
          </p:cNvSpPr>
          <p:nvPr>
            <p:ph type="subTitle" idx="1"/>
          </p:nvPr>
        </p:nvSpPr>
        <p:spPr>
          <a:xfrm>
            <a:off x="1722631" y="4356331"/>
            <a:ext cx="8767860" cy="1388165"/>
          </a:xfrm>
        </p:spPr>
        <p:txBody>
          <a:bodyPr>
            <a:normAutofit/>
          </a:bodyPr>
          <a:lstStyle/>
          <a:p>
            <a:r>
              <a:rPr lang="en-US" sz="4400" dirty="0"/>
              <a:t>Session 2: Integrating Literacy</a:t>
            </a:r>
          </a:p>
        </p:txBody>
      </p:sp>
    </p:spTree>
    <p:extLst>
      <p:ext uri="{BB962C8B-B14F-4D97-AF65-F5344CB8AC3E}">
        <p14:creationId xmlns:p14="http://schemas.microsoft.com/office/powerpoint/2010/main" val="2663274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How Does Learning Happen?</a:t>
            </a:r>
          </a:p>
        </p:txBody>
      </p:sp>
      <p:sp>
        <p:nvSpPr>
          <p:cNvPr id="3" name="Content Placeholder 2"/>
          <p:cNvSpPr>
            <a:spLocks noGrp="1"/>
          </p:cNvSpPr>
          <p:nvPr>
            <p:ph idx="1"/>
          </p:nvPr>
        </p:nvSpPr>
        <p:spPr>
          <a:xfrm>
            <a:off x="5619361" y="2151193"/>
            <a:ext cx="5493189" cy="3754748"/>
          </a:xfrm>
        </p:spPr>
        <p:txBody>
          <a:bodyPr>
            <a:normAutofit/>
          </a:bodyPr>
          <a:lstStyle/>
          <a:p>
            <a:pPr marL="45720" indent="0">
              <a:buNone/>
            </a:pPr>
            <a:r>
              <a:rPr lang="en-US" sz="2400" dirty="0"/>
              <a:t>Organized around four foundational conditions that are important for children to grow and flourish: </a:t>
            </a:r>
          </a:p>
          <a:p>
            <a:pPr marL="533400" indent="-182563"/>
            <a:r>
              <a:rPr lang="en-US" sz="2400" dirty="0"/>
              <a:t>Belonging</a:t>
            </a:r>
          </a:p>
          <a:p>
            <a:pPr marL="533400" indent="-182563"/>
            <a:r>
              <a:rPr lang="en-US" sz="2400" dirty="0"/>
              <a:t>Well-Being</a:t>
            </a:r>
          </a:p>
          <a:p>
            <a:pPr marL="533400" indent="-182563"/>
            <a:r>
              <a:rPr lang="en-US" sz="2400" dirty="0"/>
              <a:t>Engagement</a:t>
            </a:r>
          </a:p>
          <a:p>
            <a:pPr marL="533400" indent="-182563"/>
            <a:r>
              <a:rPr lang="en-US" sz="2400" dirty="0"/>
              <a:t>Expression</a:t>
            </a:r>
          </a:p>
          <a:p>
            <a:pPr marL="45720" indent="0">
              <a:buNone/>
            </a:pPr>
            <a:endParaRPr lang="en-US" sz="2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0236" y="3081419"/>
            <a:ext cx="2042843" cy="2042843"/>
          </a:xfrm>
          <a:prstGeom prst="rect">
            <a:avLst/>
          </a:prstGeom>
        </p:spPr>
      </p:pic>
      <p:pic>
        <p:nvPicPr>
          <p:cNvPr id="9" name="Picture 8"/>
          <p:cNvPicPr>
            <a:picLocks noChangeAspect="1"/>
          </p:cNvPicPr>
          <p:nvPr/>
        </p:nvPicPr>
        <p:blipFill rotWithShape="1">
          <a:blip r:embed="rId4"/>
          <a:srcRect l="11121" t="12176" r="61626" b="13250"/>
          <a:stretch/>
        </p:blipFill>
        <p:spPr>
          <a:xfrm>
            <a:off x="1143000" y="2229303"/>
            <a:ext cx="3926406" cy="3021708"/>
          </a:xfrm>
          <a:prstGeom prst="rect">
            <a:avLst/>
          </a:prstGeom>
          <a:ln>
            <a:solidFill>
              <a:schemeClr val="bg1">
                <a:lumMod val="75000"/>
              </a:schemeClr>
            </a:solidFill>
          </a:ln>
        </p:spPr>
      </p:pic>
      <p:sp>
        <p:nvSpPr>
          <p:cNvPr id="12" name="Content Placeholder 2"/>
          <p:cNvSpPr txBox="1">
            <a:spLocks/>
          </p:cNvSpPr>
          <p:nvPr/>
        </p:nvSpPr>
        <p:spPr>
          <a:xfrm>
            <a:off x="1908244" y="5812148"/>
            <a:ext cx="8345032" cy="494427"/>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Font typeface="Corbel" pitchFamily="34" charset="0"/>
              <a:buNone/>
            </a:pPr>
            <a:r>
              <a:rPr lang="en-US" sz="2000" u="sng" dirty="0">
                <a:solidFill>
                  <a:srgbClr val="6B9F25"/>
                </a:solidFill>
                <a:effectLst/>
                <a:latin typeface="Corbel" panose="020B0503020204020204" pitchFamily="34" charset="0"/>
                <a:ea typeface="Calibri" panose="020F0502020204030204" pitchFamily="34" charset="0"/>
                <a:cs typeface="Times New Roman" panose="02020603050405020304" pitchFamily="18" charset="0"/>
                <a:hlinkClick r:id="rId5"/>
              </a:rPr>
              <a:t>https://files.ontario.ca/edu-how-does-learning-happen-en-2021-03-23.pdf</a:t>
            </a:r>
            <a:endParaRPr lang="en-US" sz="2000" dirty="0"/>
          </a:p>
        </p:txBody>
      </p:sp>
    </p:spTree>
    <p:extLst>
      <p:ext uri="{BB962C8B-B14F-4D97-AF65-F5344CB8AC3E}">
        <p14:creationId xmlns:p14="http://schemas.microsoft.com/office/powerpoint/2010/main" val="2023000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Activity: How Does Learning Happen?</a:t>
            </a:r>
          </a:p>
        </p:txBody>
      </p:sp>
      <p:sp>
        <p:nvSpPr>
          <p:cNvPr id="3" name="Content Placeholder 2"/>
          <p:cNvSpPr>
            <a:spLocks noGrp="1"/>
          </p:cNvSpPr>
          <p:nvPr>
            <p:ph idx="1"/>
          </p:nvPr>
        </p:nvSpPr>
        <p:spPr>
          <a:xfrm>
            <a:off x="1143001" y="2160283"/>
            <a:ext cx="5656634" cy="2867685"/>
          </a:xfrm>
        </p:spPr>
        <p:txBody>
          <a:bodyPr>
            <a:normAutofit/>
          </a:bodyPr>
          <a:lstStyle/>
          <a:p>
            <a:pPr marL="45720" indent="0">
              <a:buNone/>
            </a:pPr>
            <a:r>
              <a:rPr lang="en-US" sz="2400" dirty="0"/>
              <a:t>Reflecting on the previous activity, connect the literacy skills your group discussed with the Expression foundation outlined in “How Does Learning Happen.”</a:t>
            </a:r>
          </a:p>
          <a:p>
            <a:pPr marL="45720" indent="0">
              <a:buNone/>
            </a:pPr>
            <a:r>
              <a:rPr lang="en-US" sz="2400" dirty="0"/>
              <a:t>Question: How many ways are there for children to express themselves in your program?</a:t>
            </a:r>
          </a:p>
        </p:txBody>
      </p:sp>
      <p:grpSp>
        <p:nvGrpSpPr>
          <p:cNvPr id="9" name="Group 8"/>
          <p:cNvGrpSpPr/>
          <p:nvPr/>
        </p:nvGrpSpPr>
        <p:grpSpPr>
          <a:xfrm>
            <a:off x="6710814" y="2283978"/>
            <a:ext cx="4658142" cy="4023607"/>
            <a:chOff x="6710814" y="2283978"/>
            <a:chExt cx="4658142" cy="4023607"/>
          </a:xfrm>
        </p:grpSpPr>
        <p:pic>
          <p:nvPicPr>
            <p:cNvPr id="6" name="Picture 5"/>
            <p:cNvPicPr>
              <a:picLocks noChangeAspect="1"/>
            </p:cNvPicPr>
            <p:nvPr/>
          </p:nvPicPr>
          <p:blipFill rotWithShape="1">
            <a:blip r:embed="rId3"/>
            <a:srcRect l="11149" t="11143" r="61646" b="14239"/>
            <a:stretch/>
          </p:blipFill>
          <p:spPr>
            <a:xfrm>
              <a:off x="7335503" y="2283978"/>
              <a:ext cx="2924270" cy="2255866"/>
            </a:xfrm>
            <a:prstGeom prst="rect">
              <a:avLst/>
            </a:prstGeom>
            <a:ln>
              <a:solidFill>
                <a:schemeClr val="bg1">
                  <a:lumMod val="75000"/>
                </a:schemeClr>
              </a:solidFill>
            </a:ln>
          </p:spPr>
        </p:pic>
        <p:pic>
          <p:nvPicPr>
            <p:cNvPr id="7" name="Picture 6"/>
            <p:cNvPicPr>
              <a:picLocks noChangeAspect="1"/>
            </p:cNvPicPr>
            <p:nvPr/>
          </p:nvPicPr>
          <p:blipFill rotWithShape="1">
            <a:blip r:embed="rId4"/>
            <a:srcRect l="11133" t="13873" r="61550" b="11942"/>
            <a:stretch/>
          </p:blipFill>
          <p:spPr>
            <a:xfrm>
              <a:off x="8435633" y="3295946"/>
              <a:ext cx="2933323" cy="2240405"/>
            </a:xfrm>
            <a:prstGeom prst="rect">
              <a:avLst/>
            </a:prstGeom>
            <a:ln>
              <a:solidFill>
                <a:schemeClr val="bg1">
                  <a:lumMod val="75000"/>
                </a:schemeClr>
              </a:solidFill>
            </a:ln>
          </p:spPr>
        </p:pic>
        <p:pic>
          <p:nvPicPr>
            <p:cNvPr id="8" name="Picture 7"/>
            <p:cNvPicPr>
              <a:picLocks noChangeAspect="1"/>
            </p:cNvPicPr>
            <p:nvPr/>
          </p:nvPicPr>
          <p:blipFill rotWithShape="1">
            <a:blip r:embed="rId5"/>
            <a:srcRect l="11163" t="16790" r="61693" b="8897"/>
            <a:stretch/>
          </p:blipFill>
          <p:spPr>
            <a:xfrm>
              <a:off x="6710814" y="4051719"/>
              <a:ext cx="2929695" cy="2255866"/>
            </a:xfrm>
            <a:prstGeom prst="rect">
              <a:avLst/>
            </a:prstGeom>
            <a:ln>
              <a:solidFill>
                <a:schemeClr val="bg1">
                  <a:lumMod val="75000"/>
                </a:schemeClr>
              </a:solidFill>
            </a:ln>
          </p:spPr>
        </p:pic>
      </p:grpSp>
    </p:spTree>
    <p:extLst>
      <p:ext uri="{BB962C8B-B14F-4D97-AF65-F5344CB8AC3E}">
        <p14:creationId xmlns:p14="http://schemas.microsoft.com/office/powerpoint/2010/main" val="574179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Examples of Literacy in the Classroom</a:t>
            </a:r>
          </a:p>
        </p:txBody>
      </p:sp>
      <p:sp>
        <p:nvSpPr>
          <p:cNvPr id="3" name="Content Placeholder 2"/>
          <p:cNvSpPr>
            <a:spLocks noGrp="1"/>
          </p:cNvSpPr>
          <p:nvPr>
            <p:ph idx="1"/>
          </p:nvPr>
        </p:nvSpPr>
        <p:spPr>
          <a:xfrm>
            <a:off x="1145649" y="5646906"/>
            <a:ext cx="9872871" cy="639318"/>
          </a:xfrm>
        </p:spPr>
        <p:txBody>
          <a:bodyPr>
            <a:normAutofit/>
          </a:bodyPr>
          <a:lstStyle/>
          <a:p>
            <a:pPr marL="45720" indent="0" algn="ctr">
              <a:buNone/>
            </a:pPr>
            <a:r>
              <a:rPr lang="en-US" sz="2400" dirty="0"/>
              <a:t>How do you incorporate literacy into your classroom?</a:t>
            </a:r>
          </a:p>
        </p:txBody>
      </p:sp>
      <p:pic>
        <p:nvPicPr>
          <p:cNvPr id="4" name="Picture 3" descr="Image result for incorporating literacy in the preschool classroom"/>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1495" y="1965960"/>
            <a:ext cx="5135880" cy="3399282"/>
          </a:xfrm>
          <a:prstGeom prst="rect">
            <a:avLst/>
          </a:prstGeom>
          <a:noFill/>
          <a:ln>
            <a:noFill/>
          </a:ln>
        </p:spPr>
      </p:pic>
    </p:spTree>
    <p:extLst>
      <p:ext uri="{BB962C8B-B14F-4D97-AF65-F5344CB8AC3E}">
        <p14:creationId xmlns:p14="http://schemas.microsoft.com/office/powerpoint/2010/main" val="1913609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Activity: Reading Stories</a:t>
            </a:r>
          </a:p>
        </p:txBody>
      </p:sp>
      <p:sp>
        <p:nvSpPr>
          <p:cNvPr id="3" name="Content Placeholder 2"/>
          <p:cNvSpPr>
            <a:spLocks noGrp="1"/>
          </p:cNvSpPr>
          <p:nvPr>
            <p:ph idx="1"/>
          </p:nvPr>
        </p:nvSpPr>
        <p:spPr>
          <a:xfrm>
            <a:off x="1143001" y="1774665"/>
            <a:ext cx="7036904" cy="4616195"/>
          </a:xfrm>
        </p:spPr>
        <p:txBody>
          <a:bodyPr>
            <a:normAutofit/>
          </a:bodyPr>
          <a:lstStyle/>
          <a:p>
            <a:pPr marL="45720" lvl="1" indent="0">
              <a:spcBef>
                <a:spcPts val="1400"/>
              </a:spcBef>
              <a:spcAft>
                <a:spcPts val="0"/>
              </a:spcAft>
              <a:buNone/>
            </a:pPr>
            <a:r>
              <a:rPr lang="en-US" sz="2400" dirty="0"/>
              <a:t>In small groups, reflect on what you saw in the videos, and discuss the following questions:</a:t>
            </a:r>
          </a:p>
          <a:p>
            <a:pPr lvl="1">
              <a:spcBef>
                <a:spcPts val="1400"/>
              </a:spcBef>
            </a:pPr>
            <a:r>
              <a:rPr lang="en-US" sz="2400" dirty="0"/>
              <a:t>What different strategies were used?</a:t>
            </a:r>
          </a:p>
          <a:p>
            <a:pPr lvl="1">
              <a:spcBef>
                <a:spcPts val="1400"/>
              </a:spcBef>
            </a:pPr>
            <a:r>
              <a:rPr lang="en-US" sz="2400" dirty="0"/>
              <a:t>What do you do when you read a story to children?</a:t>
            </a:r>
          </a:p>
          <a:p>
            <a:pPr lvl="1">
              <a:spcBef>
                <a:spcPts val="1400"/>
              </a:spcBef>
            </a:pPr>
            <a:r>
              <a:rPr lang="en-US" sz="2400" dirty="0"/>
              <a:t>Is there anything you find you struggle with?</a:t>
            </a:r>
          </a:p>
          <a:p>
            <a:pPr lvl="1">
              <a:spcBef>
                <a:spcPts val="1400"/>
              </a:spcBef>
            </a:pPr>
            <a:r>
              <a:rPr lang="en-US" sz="2400" dirty="0"/>
              <a:t>What other storytelling strategies would you like to integrate into your program?</a:t>
            </a:r>
          </a:p>
          <a:p>
            <a:pPr lvl="1">
              <a:spcBef>
                <a:spcPts val="1400"/>
              </a:spcBef>
            </a:pPr>
            <a:r>
              <a:rPr lang="en-US" sz="2400" dirty="0"/>
              <a:t>Optional: read your book to your small group to practice!</a:t>
            </a:r>
          </a:p>
        </p:txBody>
      </p:sp>
      <p:sp>
        <p:nvSpPr>
          <p:cNvPr id="6" name="Content Placeholder 2"/>
          <p:cNvSpPr txBox="1">
            <a:spLocks/>
          </p:cNvSpPr>
          <p:nvPr/>
        </p:nvSpPr>
        <p:spPr>
          <a:xfrm>
            <a:off x="8647043" y="5422993"/>
            <a:ext cx="3272651" cy="75895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None/>
            </a:pPr>
            <a:r>
              <a:rPr lang="en-US" dirty="0">
                <a:hlinkClick r:id="rId3"/>
              </a:rPr>
              <a:t>https://www.youtube.com/watch?v=6E67n1vZZjQ</a:t>
            </a:r>
            <a:endParaRPr lang="en-US" dirty="0"/>
          </a:p>
        </p:txBody>
      </p:sp>
      <p:pic>
        <p:nvPicPr>
          <p:cNvPr id="1026" name="Picture 2" descr="Image result for john cena elbow grea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5765" y="759505"/>
            <a:ext cx="1809713" cy="18097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rnie the doughnu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75765" y="3854426"/>
            <a:ext cx="1815903" cy="1496304"/>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8647043" y="2718345"/>
            <a:ext cx="3267158" cy="986954"/>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None/>
            </a:pPr>
            <a:r>
              <a:rPr lang="en-US" u="sng" dirty="0">
                <a:solidFill>
                  <a:srgbClr val="6B9F25"/>
                </a:solidFill>
                <a:effectLst/>
                <a:latin typeface="Corbel" panose="020B0503020204020204" pitchFamily="34" charset="0"/>
                <a:ea typeface="Calibri" panose="020F0502020204030204" pitchFamily="34" charset="0"/>
                <a:cs typeface="Times New Roman" panose="02020603050405020304" pitchFamily="18" charset="0"/>
                <a:hlinkClick r:id="rId6"/>
              </a:rPr>
              <a:t>https://www.youtube.com/watch?v=m9zcjgm2hXY</a:t>
            </a:r>
            <a:endParaRPr lang="en-US" dirty="0"/>
          </a:p>
        </p:txBody>
      </p:sp>
    </p:spTree>
    <p:extLst>
      <p:ext uri="{BB962C8B-B14F-4D97-AF65-F5344CB8AC3E}">
        <p14:creationId xmlns:p14="http://schemas.microsoft.com/office/powerpoint/2010/main" val="3765824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Journal Reflection</a:t>
            </a:r>
          </a:p>
        </p:txBody>
      </p:sp>
      <p:sp>
        <p:nvSpPr>
          <p:cNvPr id="3" name="Content Placeholder 2"/>
          <p:cNvSpPr>
            <a:spLocks noGrp="1"/>
          </p:cNvSpPr>
          <p:nvPr>
            <p:ph idx="1"/>
          </p:nvPr>
        </p:nvSpPr>
        <p:spPr>
          <a:xfrm>
            <a:off x="1142999" y="2136913"/>
            <a:ext cx="5804453" cy="3478696"/>
          </a:xfrm>
        </p:spPr>
        <p:txBody>
          <a:bodyPr>
            <a:normAutofit/>
          </a:bodyPr>
          <a:lstStyle/>
          <a:p>
            <a:r>
              <a:rPr lang="en-US" sz="2400" dirty="0"/>
              <a:t>How are you currently integrating literacy in your work? What are you already doing? </a:t>
            </a:r>
          </a:p>
          <a:p>
            <a:r>
              <a:rPr lang="en-US" sz="2400" dirty="0"/>
              <a:t>Think of ways you can take what you learned and add it to your programming. What else can you be doing? </a:t>
            </a:r>
          </a:p>
          <a:p>
            <a:r>
              <a:rPr lang="en-US" sz="2400" dirty="0"/>
              <a:t>What can you do differently?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3127" y="2039677"/>
            <a:ext cx="3125788" cy="2341324"/>
          </a:xfrm>
          <a:prstGeom prst="rect">
            <a:avLst/>
          </a:prstGeom>
        </p:spPr>
      </p:pic>
    </p:spTree>
    <p:extLst>
      <p:ext uri="{BB962C8B-B14F-4D97-AF65-F5344CB8AC3E}">
        <p14:creationId xmlns:p14="http://schemas.microsoft.com/office/powerpoint/2010/main" val="3622722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Next Session</a:t>
            </a:r>
          </a:p>
        </p:txBody>
      </p:sp>
      <p:sp>
        <p:nvSpPr>
          <p:cNvPr id="3" name="Content Placeholder 2"/>
          <p:cNvSpPr>
            <a:spLocks noGrp="1"/>
          </p:cNvSpPr>
          <p:nvPr>
            <p:ph idx="1"/>
          </p:nvPr>
        </p:nvSpPr>
        <p:spPr>
          <a:xfrm>
            <a:off x="5323400" y="2522550"/>
            <a:ext cx="5695120" cy="1860606"/>
          </a:xfrm>
        </p:spPr>
        <p:txBody>
          <a:bodyPr>
            <a:normAutofit/>
          </a:bodyPr>
          <a:lstStyle/>
          <a:p>
            <a:r>
              <a:rPr lang="en-US" sz="2400" dirty="0"/>
              <a:t>Bring in some of the different documents that you use at work</a:t>
            </a:r>
          </a:p>
          <a:p>
            <a:r>
              <a:rPr lang="en-US" sz="2400" dirty="0"/>
              <a:t>Bring in your Reflection Journal </a:t>
            </a:r>
          </a:p>
          <a:p>
            <a:pPr marL="45720" indent="0">
              <a:buNone/>
            </a:pP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2088" y="1892410"/>
            <a:ext cx="3160392" cy="312088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806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1143000" y="1866121"/>
            <a:ext cx="10335638" cy="4665307"/>
          </a:xfrm>
        </p:spPr>
        <p:txBody>
          <a:bodyPr>
            <a:normAutofit/>
          </a:bodyPr>
          <a:lstStyle/>
          <a:p>
            <a:pPr marL="45720" indent="0">
              <a:buNone/>
            </a:pPr>
            <a:r>
              <a:rPr lang="en-US" dirty="0"/>
              <a:t>This presentation was designed in 2019 to support Ontario’s Early Childhood Educators in further developing the unique communication skills required in their role. It should be used with the accompanying Participant Workbook, and Reflection Journal. </a:t>
            </a:r>
          </a:p>
          <a:p>
            <a:r>
              <a:rPr lang="en-US" dirty="0"/>
              <a:t>Curriculum developed by: Carolyn Little and Helen </a:t>
            </a:r>
            <a:r>
              <a:rPr lang="en-US" dirty="0" err="1"/>
              <a:t>Krygsman</a:t>
            </a:r>
            <a:endParaRPr lang="en-US" dirty="0"/>
          </a:p>
          <a:p>
            <a:r>
              <a:rPr lang="en-US" dirty="0"/>
              <a:t>Editing and design support by: Summer Burton</a:t>
            </a:r>
          </a:p>
          <a:p>
            <a:r>
              <a:rPr lang="en-US" dirty="0"/>
              <a:t>Support for this project was provided by:</a:t>
            </a:r>
          </a:p>
          <a:p>
            <a:endParaRPr lang="en-US" dirty="0"/>
          </a:p>
          <a:p>
            <a:pPr marL="45720" indent="0">
              <a:buNone/>
            </a:pPr>
            <a:r>
              <a:rPr lang="en-US" dirty="0"/>
              <a:t>Organizations are encouraged to copy and use these materials; however, reproducing or reselling these materials for profit is prohibited. If you have questions about this curriculum, we invite you to contact Literacy Link South Central at 519-681-7307 or literacylink@llsc.on.ca</a:t>
            </a:r>
            <a:endParaRPr lang="en-CA" dirty="0"/>
          </a:p>
        </p:txBody>
      </p:sp>
      <p:sp>
        <p:nvSpPr>
          <p:cNvPr id="2" name="Title 1"/>
          <p:cNvSpPr>
            <a:spLocks noGrp="1"/>
          </p:cNvSpPr>
          <p:nvPr>
            <p:ph type="title"/>
          </p:nvPr>
        </p:nvSpPr>
        <p:spPr/>
        <p:txBody>
          <a:bodyPr/>
          <a:lstStyle/>
          <a:p>
            <a:r>
              <a:rPr lang="en-CA" dirty="0"/>
              <a:t>Acknowledgements:</a:t>
            </a:r>
          </a:p>
        </p:txBody>
      </p:sp>
      <p:grpSp>
        <p:nvGrpSpPr>
          <p:cNvPr id="7" name="Group 2069"/>
          <p:cNvGrpSpPr>
            <a:grpSpLocks/>
          </p:cNvGrpSpPr>
          <p:nvPr/>
        </p:nvGrpSpPr>
        <p:grpSpPr bwMode="auto">
          <a:xfrm>
            <a:off x="6310819" y="3863096"/>
            <a:ext cx="3660775" cy="995363"/>
            <a:chOff x="0" y="0"/>
            <a:chExt cx="55803" cy="15443"/>
          </a:xfrm>
        </p:grpSpPr>
        <p:pic>
          <p:nvPicPr>
            <p:cNvPr id="8" name="Picture 108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669" cy="138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4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 y="2095"/>
              <a:ext cx="27609" cy="133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51963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635" y="731837"/>
            <a:ext cx="10515600" cy="1325563"/>
          </a:xfrm>
        </p:spPr>
        <p:txBody>
          <a:bodyPr>
            <a:normAutofit/>
          </a:bodyPr>
          <a:lstStyle/>
          <a:p>
            <a:r>
              <a:rPr lang="en-US" sz="4000" b="1" dirty="0"/>
              <a:t>Sources</a:t>
            </a:r>
          </a:p>
        </p:txBody>
      </p:sp>
      <p:sp>
        <p:nvSpPr>
          <p:cNvPr id="3" name="Content Placeholder 2"/>
          <p:cNvSpPr>
            <a:spLocks noGrp="1"/>
          </p:cNvSpPr>
          <p:nvPr>
            <p:ph idx="1"/>
          </p:nvPr>
        </p:nvSpPr>
        <p:spPr>
          <a:xfrm>
            <a:off x="1143000" y="2057399"/>
            <a:ext cx="9872871" cy="4207213"/>
          </a:xfrm>
        </p:spPr>
        <p:txBody>
          <a:bodyPr>
            <a:normAutofit/>
          </a:bodyPr>
          <a:lstStyle/>
          <a:p>
            <a:r>
              <a:rPr lang="en-US" sz="2400" dirty="0" err="1"/>
              <a:t>Trister</a:t>
            </a:r>
            <a:r>
              <a:rPr lang="en-US" sz="2400" dirty="0"/>
              <a:t> Dodge, D., </a:t>
            </a:r>
            <a:r>
              <a:rPr lang="en-US" sz="2400" dirty="0" err="1"/>
              <a:t>Colker</a:t>
            </a:r>
            <a:r>
              <a:rPr lang="en-US" sz="2400" dirty="0"/>
              <a:t>, L., </a:t>
            </a:r>
            <a:r>
              <a:rPr lang="en-US" sz="2400" dirty="0" err="1"/>
              <a:t>Heroman</a:t>
            </a:r>
            <a:r>
              <a:rPr lang="en-US" sz="2400" dirty="0"/>
              <a:t>, C. (2002). The Creative Curriculum for Preschool. Washington, DC: Teaching Strategies Inc.</a:t>
            </a:r>
          </a:p>
          <a:p>
            <a:r>
              <a:rPr lang="en-US" sz="2400" dirty="0"/>
              <a:t>Weitzman, E., Greenberg, J. (2002). Learning Language and Loving It. Toronto, ON: The </a:t>
            </a:r>
            <a:r>
              <a:rPr lang="en-US" sz="2400" dirty="0" err="1"/>
              <a:t>Hanen</a:t>
            </a:r>
            <a:r>
              <a:rPr lang="en-US" sz="2400" dirty="0"/>
              <a:t> Centre.</a:t>
            </a:r>
          </a:p>
          <a:p>
            <a:r>
              <a:rPr lang="en-US" sz="2400" dirty="0"/>
              <a:t>Early Learning for Every Child Today: A framework for Ontario early childhood settings. (2006). </a:t>
            </a:r>
            <a:r>
              <a:rPr lang="en-US" sz="2400" dirty="0">
                <a:hlinkClick r:id="rId2"/>
              </a:rPr>
              <a:t>http://www.edu.gov.on.ca/childcare/oelf/continuum/continuum.pdf</a:t>
            </a:r>
            <a:r>
              <a:rPr lang="en-US" sz="2400" dirty="0"/>
              <a:t> </a:t>
            </a:r>
          </a:p>
          <a:p>
            <a:r>
              <a:rPr lang="en-US" sz="2400" dirty="0"/>
              <a:t>How Does Learning Happen? Ontario’s Pedagogy for the Early Years. (2014). </a:t>
            </a:r>
            <a:r>
              <a:rPr lang="en-US" sz="2400" dirty="0">
                <a:hlinkClick r:id="rId3"/>
              </a:rPr>
              <a:t>http://www.edu.gov.on.ca/childcare/howlearninghappens.pdf</a:t>
            </a:r>
            <a:r>
              <a:rPr lang="en-US" sz="2400" dirty="0"/>
              <a:t> </a:t>
            </a:r>
          </a:p>
        </p:txBody>
      </p:sp>
    </p:spTree>
    <p:extLst>
      <p:ext uri="{BB962C8B-B14F-4D97-AF65-F5344CB8AC3E}">
        <p14:creationId xmlns:p14="http://schemas.microsoft.com/office/powerpoint/2010/main" val="3072176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Discussion</a:t>
            </a:r>
          </a:p>
        </p:txBody>
      </p:sp>
      <p:sp>
        <p:nvSpPr>
          <p:cNvPr id="3" name="Content Placeholder 2"/>
          <p:cNvSpPr>
            <a:spLocks noGrp="1"/>
          </p:cNvSpPr>
          <p:nvPr>
            <p:ph idx="1"/>
          </p:nvPr>
        </p:nvSpPr>
        <p:spPr>
          <a:xfrm>
            <a:off x="1143000" y="2057400"/>
            <a:ext cx="9872871" cy="1283329"/>
          </a:xfrm>
        </p:spPr>
        <p:txBody>
          <a:bodyPr/>
          <a:lstStyle/>
          <a:p>
            <a:r>
              <a:rPr lang="en-US" sz="2400" dirty="0"/>
              <a:t>What does literacy mean to you?</a:t>
            </a:r>
          </a:p>
          <a:p>
            <a:r>
              <a:rPr lang="en-US" sz="2400" dirty="0"/>
              <a:t>What are the different kinds/types of literacy?</a:t>
            </a:r>
          </a:p>
          <a:p>
            <a:endParaRPr lang="en-US" dirty="0"/>
          </a:p>
        </p:txBody>
      </p:sp>
      <p:pic>
        <p:nvPicPr>
          <p:cNvPr id="4" name="Picture 3" descr="Image result for discussion"/>
          <p:cNvPicPr/>
          <p:nvPr/>
        </p:nvPicPr>
        <p:blipFill>
          <a:blip r:embed="rId3">
            <a:extLst>
              <a:ext uri="{28A0092B-C50C-407E-A947-70E740481C1C}">
                <a14:useLocalDpi xmlns:a14="http://schemas.microsoft.com/office/drawing/2010/main" val="0"/>
              </a:ext>
            </a:extLst>
          </a:blip>
          <a:srcRect/>
          <a:stretch>
            <a:fillRect/>
          </a:stretch>
        </p:blipFill>
        <p:spPr bwMode="auto">
          <a:xfrm>
            <a:off x="6989276" y="3340729"/>
            <a:ext cx="4428069" cy="2980555"/>
          </a:xfrm>
          <a:prstGeom prst="rect">
            <a:avLst/>
          </a:prstGeom>
          <a:noFill/>
          <a:ln>
            <a:noFill/>
          </a:ln>
        </p:spPr>
      </p:pic>
    </p:spTree>
    <p:extLst>
      <p:ext uri="{BB962C8B-B14F-4D97-AF65-F5344CB8AC3E}">
        <p14:creationId xmlns:p14="http://schemas.microsoft.com/office/powerpoint/2010/main" val="785176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Different types of literacy</a:t>
            </a:r>
          </a:p>
        </p:txBody>
      </p:sp>
      <p:sp>
        <p:nvSpPr>
          <p:cNvPr id="3" name="Content Placeholder 2"/>
          <p:cNvSpPr>
            <a:spLocks noGrp="1"/>
          </p:cNvSpPr>
          <p:nvPr>
            <p:ph idx="1"/>
          </p:nvPr>
        </p:nvSpPr>
        <p:spPr>
          <a:xfrm>
            <a:off x="1143000" y="2994023"/>
            <a:ext cx="4624056" cy="2116248"/>
          </a:xfrm>
        </p:spPr>
        <p:txBody>
          <a:bodyPr/>
          <a:lstStyle/>
          <a:p>
            <a:r>
              <a:rPr lang="en-US" sz="2400" dirty="0">
                <a:hlinkClick r:id="rId3"/>
              </a:rPr>
              <a:t>http://www.youtube.com/watch?v=RJyEEuy8xO4</a:t>
            </a:r>
            <a:endParaRPr lang="en-US" sz="2400" dirty="0"/>
          </a:p>
          <a:p>
            <a:r>
              <a:rPr lang="en-US" sz="2400" dirty="0">
                <a:hlinkClick r:id="rId4"/>
              </a:rPr>
              <a:t>http://www.youtube.com/watch?v=-sxcCIPm-rU</a:t>
            </a:r>
            <a:endParaRPr lang="en-US" sz="2400" dirty="0"/>
          </a:p>
          <a:p>
            <a:endParaRPr lang="en-US" dirty="0"/>
          </a:p>
        </p:txBody>
      </p:sp>
      <p:graphicFrame>
        <p:nvGraphicFramePr>
          <p:cNvPr id="9" name="Diagram 8"/>
          <p:cNvGraphicFramePr/>
          <p:nvPr>
            <p:extLst>
              <p:ext uri="{D42A27DB-BD31-4B8C-83A1-F6EECF244321}">
                <p14:modId xmlns:p14="http://schemas.microsoft.com/office/powerpoint/2010/main" val="2679507264"/>
              </p:ext>
            </p:extLst>
          </p:nvPr>
        </p:nvGraphicFramePr>
        <p:xfrm>
          <a:off x="5416062" y="1570892"/>
          <a:ext cx="6307014" cy="45674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42764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Learning Language and Loving It (p 323)</a:t>
            </a:r>
          </a:p>
        </p:txBody>
      </p:sp>
      <p:sp>
        <p:nvSpPr>
          <p:cNvPr id="3" name="Content Placeholder 2"/>
          <p:cNvSpPr>
            <a:spLocks noGrp="1"/>
          </p:cNvSpPr>
          <p:nvPr>
            <p:ph idx="1"/>
          </p:nvPr>
        </p:nvSpPr>
        <p:spPr>
          <a:xfrm>
            <a:off x="1143000" y="2057399"/>
            <a:ext cx="9872871" cy="4352453"/>
          </a:xfrm>
        </p:spPr>
        <p:txBody>
          <a:bodyPr>
            <a:normAutofit/>
          </a:bodyPr>
          <a:lstStyle/>
          <a:p>
            <a:r>
              <a:rPr lang="en-US" sz="2400" dirty="0"/>
              <a:t>Children learn literacy from birth, and they learn about it much the same way as they learn about spoken language.</a:t>
            </a:r>
          </a:p>
          <a:p>
            <a:r>
              <a:rPr lang="en-US" sz="2400" dirty="0"/>
              <a:t>In natural, day-to-day interactions, children see their caregivers use print in meaningful ways – and they discover that those marks on paper actually mean something. Once they discover that print communicates,                  they want to know how.</a:t>
            </a:r>
          </a:p>
          <a:p>
            <a:r>
              <a:rPr lang="en-US" sz="2400" dirty="0"/>
              <a:t>As a teacher, you play a critical role in helping children develop                      the attitudes, skills and knowledge that lead to literacy.</a:t>
            </a:r>
          </a:p>
          <a:p>
            <a:r>
              <a:rPr lang="en-US" sz="2400" dirty="0"/>
              <a:t>Children develop reading and writing skills as they participate                       and communicate about real life, meaningful literacy events.</a:t>
            </a:r>
          </a:p>
        </p:txBody>
      </p:sp>
      <p:pic>
        <p:nvPicPr>
          <p:cNvPr id="4" name="Picture 3" descr="Image result for learning language and loving it"/>
          <p:cNvPicPr/>
          <p:nvPr/>
        </p:nvPicPr>
        <p:blipFill>
          <a:blip r:embed="rId3">
            <a:extLst>
              <a:ext uri="{28A0092B-C50C-407E-A947-70E740481C1C}">
                <a14:useLocalDpi xmlns:a14="http://schemas.microsoft.com/office/drawing/2010/main" val="0"/>
              </a:ext>
            </a:extLst>
          </a:blip>
          <a:srcRect/>
          <a:stretch>
            <a:fillRect/>
          </a:stretch>
        </p:blipFill>
        <p:spPr bwMode="auto">
          <a:xfrm rot="282317">
            <a:off x="9543224" y="3906296"/>
            <a:ext cx="1898000" cy="2521397"/>
          </a:xfrm>
          <a:prstGeom prst="rect">
            <a:avLst/>
          </a:prstGeom>
          <a:noFill/>
          <a:ln>
            <a:noFill/>
          </a:ln>
        </p:spPr>
      </p:pic>
    </p:spTree>
    <p:extLst>
      <p:ext uri="{BB962C8B-B14F-4D97-AF65-F5344CB8AC3E}">
        <p14:creationId xmlns:p14="http://schemas.microsoft.com/office/powerpoint/2010/main" val="285829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Statistics</a:t>
            </a:r>
          </a:p>
        </p:txBody>
      </p:sp>
      <p:sp>
        <p:nvSpPr>
          <p:cNvPr id="3" name="Content Placeholder 2"/>
          <p:cNvSpPr>
            <a:spLocks noGrp="1"/>
          </p:cNvSpPr>
          <p:nvPr>
            <p:ph idx="1"/>
          </p:nvPr>
        </p:nvSpPr>
        <p:spPr>
          <a:xfrm>
            <a:off x="3427964" y="1965960"/>
            <a:ext cx="3195090" cy="2615816"/>
          </a:xfrm>
        </p:spPr>
        <p:txBody>
          <a:bodyPr>
            <a:normAutofit/>
          </a:bodyPr>
          <a:lstStyle/>
          <a:p>
            <a:pPr marL="45720" indent="0">
              <a:buNone/>
            </a:pPr>
            <a:r>
              <a:rPr lang="en-US" sz="2400" dirty="0"/>
              <a:t>Literacy: Why it Matters </a:t>
            </a:r>
            <a:r>
              <a:rPr lang="en-US" sz="2400" dirty="0">
                <a:hlinkClick r:id="rId3"/>
              </a:rPr>
              <a:t>http://www.communityliteracyofontario.ca/ literacy-why-it-matters/</a:t>
            </a:r>
            <a:endParaRPr lang="en-US" sz="2400" dirty="0"/>
          </a:p>
        </p:txBody>
      </p:sp>
      <p:pic>
        <p:nvPicPr>
          <p:cNvPr id="4" name="Picture 3" descr="Image result for literacy why it matters"/>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965960"/>
            <a:ext cx="2284964" cy="3176554"/>
          </a:xfrm>
          <a:prstGeom prst="rect">
            <a:avLst/>
          </a:prstGeom>
          <a:noFill/>
          <a:ln>
            <a:solidFill>
              <a:schemeClr val="bg1">
                <a:lumMod val="75000"/>
              </a:schemeClr>
            </a:solidFill>
          </a:ln>
        </p:spPr>
      </p:pic>
      <p:pic>
        <p:nvPicPr>
          <p:cNvPr id="5" name="Picture 4" descr="Image result for 2000 words to grow"/>
          <p:cNvPicPr/>
          <p:nvPr/>
        </p:nvPicPr>
        <p:blipFill>
          <a:blip r:embed="rId5">
            <a:extLst>
              <a:ext uri="{28A0092B-C50C-407E-A947-70E740481C1C}">
                <a14:useLocalDpi xmlns:a14="http://schemas.microsoft.com/office/drawing/2010/main" val="0"/>
              </a:ext>
            </a:extLst>
          </a:blip>
          <a:srcRect/>
          <a:stretch>
            <a:fillRect/>
          </a:stretch>
        </p:blipFill>
        <p:spPr bwMode="auto">
          <a:xfrm>
            <a:off x="7106970" y="1965960"/>
            <a:ext cx="3988060" cy="2099046"/>
          </a:xfrm>
          <a:prstGeom prst="rect">
            <a:avLst/>
          </a:prstGeom>
          <a:noFill/>
          <a:ln>
            <a:noFill/>
          </a:ln>
        </p:spPr>
      </p:pic>
      <p:sp>
        <p:nvSpPr>
          <p:cNvPr id="6" name="Content Placeholder 2"/>
          <p:cNvSpPr txBox="1">
            <a:spLocks/>
          </p:cNvSpPr>
          <p:nvPr/>
        </p:nvSpPr>
        <p:spPr>
          <a:xfrm>
            <a:off x="6951800" y="4101218"/>
            <a:ext cx="4604688" cy="94565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Font typeface="Corbel" pitchFamily="34" charset="0"/>
              <a:buNone/>
            </a:pPr>
            <a:r>
              <a:rPr lang="en-US" sz="2400" dirty="0"/>
              <a:t>2000 Words </a:t>
            </a:r>
            <a:r>
              <a:rPr lang="en-US" sz="2400" dirty="0">
                <a:hlinkClick r:id="rId6"/>
              </a:rPr>
              <a:t>http://www.2000wordstogrow.ca/</a:t>
            </a:r>
            <a:endParaRPr lang="en-US" sz="2400" dirty="0"/>
          </a:p>
        </p:txBody>
      </p:sp>
      <p:sp>
        <p:nvSpPr>
          <p:cNvPr id="7" name="Content Placeholder 2"/>
          <p:cNvSpPr txBox="1">
            <a:spLocks/>
          </p:cNvSpPr>
          <p:nvPr/>
        </p:nvSpPr>
        <p:spPr>
          <a:xfrm>
            <a:off x="1861845" y="5707899"/>
            <a:ext cx="8437830" cy="665741"/>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Font typeface="Corbel" pitchFamily="34" charset="0"/>
              <a:buNone/>
            </a:pPr>
            <a:r>
              <a:rPr lang="en-US" sz="2400" dirty="0"/>
              <a:t>What are some of the reasons that children’s literacy levels vary?</a:t>
            </a:r>
          </a:p>
        </p:txBody>
      </p:sp>
    </p:spTree>
    <p:extLst>
      <p:ext uri="{BB962C8B-B14F-4D97-AF65-F5344CB8AC3E}">
        <p14:creationId xmlns:p14="http://schemas.microsoft.com/office/powerpoint/2010/main" val="3113024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Video Clip</a:t>
            </a:r>
          </a:p>
        </p:txBody>
      </p:sp>
      <p:grpSp>
        <p:nvGrpSpPr>
          <p:cNvPr id="6" name="Group 5"/>
          <p:cNvGrpSpPr/>
          <p:nvPr/>
        </p:nvGrpSpPr>
        <p:grpSpPr>
          <a:xfrm>
            <a:off x="6446066" y="1367072"/>
            <a:ext cx="5305331" cy="3784349"/>
            <a:chOff x="845760" y="2057400"/>
            <a:chExt cx="4154144" cy="3299083"/>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760" y="2057400"/>
              <a:ext cx="4154144" cy="3299083"/>
            </a:xfrm>
            <a:prstGeom prst="rect">
              <a:avLst/>
            </a:prstGeom>
          </p:spPr>
        </p:pic>
        <p:pic>
          <p:nvPicPr>
            <p:cNvPr id="4" name="Picture 3"/>
            <p:cNvPicPr>
              <a:picLocks noChangeAspect="1"/>
            </p:cNvPicPr>
            <p:nvPr/>
          </p:nvPicPr>
          <p:blipFill rotWithShape="1">
            <a:blip r:embed="rId4"/>
            <a:srcRect l="7149" t="15478" r="68459" b="21343"/>
            <a:stretch/>
          </p:blipFill>
          <p:spPr>
            <a:xfrm>
              <a:off x="1664414" y="2373330"/>
              <a:ext cx="2519508" cy="1700730"/>
            </a:xfrm>
            <a:prstGeom prst="rect">
              <a:avLst/>
            </a:prstGeom>
            <a:scene3d>
              <a:camera prst="perspectiveBelow" fov="4800000"/>
              <a:lightRig rig="threePt" dir="t"/>
            </a:scene3d>
          </p:spPr>
        </p:pic>
      </p:grpSp>
      <p:sp>
        <p:nvSpPr>
          <p:cNvPr id="3" name="Content Placeholder 2"/>
          <p:cNvSpPr>
            <a:spLocks noGrp="1"/>
          </p:cNvSpPr>
          <p:nvPr>
            <p:ph idx="1"/>
          </p:nvPr>
        </p:nvSpPr>
        <p:spPr>
          <a:xfrm>
            <a:off x="942542" y="3048000"/>
            <a:ext cx="6746662" cy="1150999"/>
          </a:xfrm>
        </p:spPr>
        <p:txBody>
          <a:bodyPr>
            <a:normAutofit/>
          </a:bodyPr>
          <a:lstStyle/>
          <a:p>
            <a:pPr marL="45720" indent="0">
              <a:buNone/>
            </a:pPr>
            <a:r>
              <a:rPr lang="en-US" sz="2400" dirty="0"/>
              <a:t>Five Predictors of Early Literacy</a:t>
            </a:r>
          </a:p>
          <a:p>
            <a:pPr marL="45720" indent="0">
              <a:buNone/>
            </a:pPr>
            <a:r>
              <a:rPr lang="en-US" sz="2400" dirty="0">
                <a:hlinkClick r:id="rId5"/>
              </a:rPr>
              <a:t>http://www.youtube.com/watch?v=HqImgAd3vyg</a:t>
            </a:r>
            <a:endParaRPr lang="en-US" sz="2400" dirty="0"/>
          </a:p>
        </p:txBody>
      </p:sp>
    </p:spTree>
    <p:extLst>
      <p:ext uri="{BB962C8B-B14F-4D97-AF65-F5344CB8AC3E}">
        <p14:creationId xmlns:p14="http://schemas.microsoft.com/office/powerpoint/2010/main" val="3014525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7 Components of Literacy</a:t>
            </a:r>
          </a:p>
        </p:txBody>
      </p:sp>
      <p:sp>
        <p:nvSpPr>
          <p:cNvPr id="3" name="Content Placeholder 2"/>
          <p:cNvSpPr>
            <a:spLocks noGrp="1"/>
          </p:cNvSpPr>
          <p:nvPr>
            <p:ph idx="1"/>
          </p:nvPr>
        </p:nvSpPr>
        <p:spPr>
          <a:xfrm>
            <a:off x="1143000" y="2057400"/>
            <a:ext cx="10155724" cy="4316240"/>
          </a:xfrm>
        </p:spPr>
        <p:txBody>
          <a:bodyPr>
            <a:normAutofit/>
          </a:bodyPr>
          <a:lstStyle/>
          <a:p>
            <a:r>
              <a:rPr lang="en-US" sz="2400" dirty="0"/>
              <a:t>Increased vocabulary and language</a:t>
            </a:r>
          </a:p>
          <a:p>
            <a:r>
              <a:rPr lang="en-US" sz="2400" dirty="0"/>
              <a:t>Phonological awareness</a:t>
            </a:r>
          </a:p>
          <a:p>
            <a:r>
              <a:rPr lang="en-US" sz="2400" dirty="0"/>
              <a:t>Knowledge of print</a:t>
            </a:r>
          </a:p>
          <a:p>
            <a:r>
              <a:rPr lang="en-US" sz="2400" dirty="0"/>
              <a:t>Letters and words</a:t>
            </a:r>
          </a:p>
          <a:p>
            <a:r>
              <a:rPr lang="en-US" sz="2400" dirty="0"/>
              <a:t>Comprehension</a:t>
            </a:r>
          </a:p>
          <a:p>
            <a:r>
              <a:rPr lang="en-US" sz="2400" dirty="0"/>
              <a:t>Understanding books and other texts</a:t>
            </a:r>
          </a:p>
          <a:p>
            <a:r>
              <a:rPr lang="en-US" sz="2400" dirty="0"/>
              <a:t>Literacy as a source of enjoyment</a:t>
            </a:r>
          </a:p>
          <a:p>
            <a:pPr marL="45720" indent="0">
              <a:buNone/>
            </a:pPr>
            <a:r>
              <a:rPr lang="en-US" sz="2400" dirty="0"/>
              <a:t>How do these components link back to “Literacy: Why it Matters”?</a:t>
            </a:r>
          </a:p>
        </p:txBody>
      </p:sp>
      <p:pic>
        <p:nvPicPr>
          <p:cNvPr id="4" name="Picture 3" descr="Image result for components of literacy"/>
          <p:cNvPicPr/>
          <p:nvPr/>
        </p:nvPicPr>
        <p:blipFill>
          <a:blip r:embed="rId3">
            <a:extLst>
              <a:ext uri="{28A0092B-C50C-407E-A947-70E740481C1C}">
                <a14:useLocalDpi xmlns:a14="http://schemas.microsoft.com/office/drawing/2010/main" val="0"/>
              </a:ext>
            </a:extLst>
          </a:blip>
          <a:srcRect/>
          <a:stretch>
            <a:fillRect/>
          </a:stretch>
        </p:blipFill>
        <p:spPr bwMode="auto">
          <a:xfrm>
            <a:off x="7493251" y="1566249"/>
            <a:ext cx="3805473" cy="3685111"/>
          </a:xfrm>
          <a:prstGeom prst="rect">
            <a:avLst/>
          </a:prstGeom>
          <a:noFill/>
          <a:ln>
            <a:noFill/>
          </a:ln>
        </p:spPr>
      </p:pic>
    </p:spTree>
    <p:extLst>
      <p:ext uri="{BB962C8B-B14F-4D97-AF65-F5344CB8AC3E}">
        <p14:creationId xmlns:p14="http://schemas.microsoft.com/office/powerpoint/2010/main" val="147871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Literacy Development in Children</a:t>
            </a:r>
          </a:p>
        </p:txBody>
      </p:sp>
      <p:sp>
        <p:nvSpPr>
          <p:cNvPr id="3" name="Content Placeholder 2"/>
          <p:cNvSpPr>
            <a:spLocks noGrp="1"/>
          </p:cNvSpPr>
          <p:nvPr>
            <p:ph idx="1"/>
          </p:nvPr>
        </p:nvSpPr>
        <p:spPr>
          <a:xfrm>
            <a:off x="4103936" y="2057400"/>
            <a:ext cx="6914584" cy="4038600"/>
          </a:xfrm>
        </p:spPr>
        <p:txBody>
          <a:bodyPr/>
          <a:lstStyle/>
          <a:p>
            <a:pPr marL="45720" indent="0">
              <a:buNone/>
            </a:pPr>
            <a:r>
              <a:rPr lang="en-US" sz="2400" dirty="0"/>
              <a:t>Early Learning for Every Child Today (ELECT) outlines the development of Communication, Language and Literacy in:</a:t>
            </a:r>
          </a:p>
          <a:p>
            <a:pPr lvl="1">
              <a:spcBef>
                <a:spcPts val="1400"/>
              </a:spcBef>
            </a:pPr>
            <a:r>
              <a:rPr lang="en-US" sz="2400" dirty="0"/>
              <a:t>Infants (birth to 24 months)</a:t>
            </a:r>
          </a:p>
          <a:p>
            <a:pPr lvl="1">
              <a:spcBef>
                <a:spcPts val="1400"/>
              </a:spcBef>
            </a:pPr>
            <a:r>
              <a:rPr lang="en-US" sz="2400" dirty="0"/>
              <a:t>Toddlers (14 months to 3 years)</a:t>
            </a:r>
          </a:p>
          <a:p>
            <a:pPr lvl="1">
              <a:spcBef>
                <a:spcPts val="1400"/>
              </a:spcBef>
            </a:pPr>
            <a:r>
              <a:rPr lang="en-US" sz="2400" dirty="0"/>
              <a:t>Preschool Kindergarten (2.5 to 6 years)</a:t>
            </a:r>
          </a:p>
          <a:p>
            <a:pPr lvl="1">
              <a:spcBef>
                <a:spcPts val="1400"/>
              </a:spcBef>
            </a:pPr>
            <a:r>
              <a:rPr lang="en-US" sz="2400" dirty="0"/>
              <a:t>School-Age children (5 to 8 years)</a:t>
            </a:r>
          </a:p>
        </p:txBody>
      </p:sp>
      <p:sp>
        <p:nvSpPr>
          <p:cNvPr id="4" name="AutoShape 2" descr="Image result for elect docu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elect docu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elect docume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rotWithShape="1">
          <a:blip r:embed="rId3"/>
          <a:srcRect l="14316" t="8434" r="64698" b="5581"/>
          <a:stretch/>
        </p:blipFill>
        <p:spPr>
          <a:xfrm>
            <a:off x="1250132" y="2057399"/>
            <a:ext cx="2749321" cy="3168091"/>
          </a:xfrm>
          <a:prstGeom prst="rect">
            <a:avLst/>
          </a:prstGeom>
          <a:ln>
            <a:solidFill>
              <a:schemeClr val="bg1">
                <a:lumMod val="75000"/>
              </a:schemeClr>
            </a:solidFill>
          </a:ln>
        </p:spPr>
      </p:pic>
      <p:sp>
        <p:nvSpPr>
          <p:cNvPr id="8" name="Content Placeholder 2"/>
          <p:cNvSpPr txBox="1">
            <a:spLocks/>
          </p:cNvSpPr>
          <p:nvPr/>
        </p:nvSpPr>
        <p:spPr>
          <a:xfrm>
            <a:off x="1143000" y="5762462"/>
            <a:ext cx="9980003" cy="53340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buFont typeface="Corbel" pitchFamily="34" charset="0"/>
              <a:buNone/>
            </a:pP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http://betterbeginningssudbury.ca/wp-content/uploads/2015/09/continuum.pdf</a:t>
            </a:r>
            <a:endParaRPr lang="en-US" dirty="0"/>
          </a:p>
        </p:txBody>
      </p:sp>
    </p:spTree>
    <p:extLst>
      <p:ext uri="{BB962C8B-B14F-4D97-AF65-F5344CB8AC3E}">
        <p14:creationId xmlns:p14="http://schemas.microsoft.com/office/powerpoint/2010/main" val="2869171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Activity: Identifying Literacy Skills</a:t>
            </a:r>
          </a:p>
        </p:txBody>
      </p:sp>
      <p:sp>
        <p:nvSpPr>
          <p:cNvPr id="3" name="Content Placeholder 2"/>
          <p:cNvSpPr>
            <a:spLocks noGrp="1"/>
          </p:cNvSpPr>
          <p:nvPr>
            <p:ph idx="1"/>
          </p:nvPr>
        </p:nvSpPr>
        <p:spPr>
          <a:xfrm>
            <a:off x="1143000" y="2627769"/>
            <a:ext cx="6588659" cy="2949166"/>
          </a:xfrm>
        </p:spPr>
        <p:txBody>
          <a:bodyPr>
            <a:normAutofit/>
          </a:bodyPr>
          <a:lstStyle/>
          <a:p>
            <a:pPr marL="45720" indent="0">
              <a:buNone/>
            </a:pPr>
            <a:r>
              <a:rPr lang="en-US" sz="2400" dirty="0"/>
              <a:t>In small groups, use the ELECT document and choose an age grouping (infant, toddler, preschool or school age).</a:t>
            </a:r>
          </a:p>
          <a:p>
            <a:pPr marL="45720" indent="0">
              <a:buNone/>
            </a:pPr>
            <a:r>
              <a:rPr lang="en-US" sz="2400" dirty="0"/>
              <a:t>Discuss and identify the literacy skills that are developing for the age group</a:t>
            </a:r>
          </a:p>
          <a:p>
            <a:pPr marL="45720" indent="0">
              <a:buNone/>
            </a:pPr>
            <a:r>
              <a:rPr lang="en-US" sz="2400" dirty="0"/>
              <a:t>Summarize and share with the larger group</a:t>
            </a:r>
          </a:p>
        </p:txBody>
      </p:sp>
      <p:grpSp>
        <p:nvGrpSpPr>
          <p:cNvPr id="7" name="Group 6"/>
          <p:cNvGrpSpPr/>
          <p:nvPr/>
        </p:nvGrpSpPr>
        <p:grpSpPr>
          <a:xfrm>
            <a:off x="7365247" y="1965960"/>
            <a:ext cx="3727569" cy="4233402"/>
            <a:chOff x="7365247" y="1965960"/>
            <a:chExt cx="3727569" cy="4233402"/>
          </a:xfrm>
        </p:grpSpPr>
        <p:pic>
          <p:nvPicPr>
            <p:cNvPr id="4" name="Picture 3"/>
            <p:cNvPicPr>
              <a:picLocks noChangeAspect="1"/>
            </p:cNvPicPr>
            <p:nvPr/>
          </p:nvPicPr>
          <p:blipFill rotWithShape="1">
            <a:blip r:embed="rId2"/>
            <a:srcRect l="15246" t="10097" r="65851" b="3773"/>
            <a:stretch/>
          </p:blipFill>
          <p:spPr>
            <a:xfrm>
              <a:off x="7815585" y="1965960"/>
              <a:ext cx="2154724" cy="2761308"/>
            </a:xfrm>
            <a:prstGeom prst="rect">
              <a:avLst/>
            </a:prstGeom>
            <a:ln>
              <a:solidFill>
                <a:schemeClr val="bg1">
                  <a:lumMod val="75000"/>
                </a:schemeClr>
              </a:solidFill>
            </a:ln>
          </p:spPr>
        </p:pic>
        <p:pic>
          <p:nvPicPr>
            <p:cNvPr id="5" name="Picture 4"/>
            <p:cNvPicPr>
              <a:picLocks noChangeAspect="1"/>
            </p:cNvPicPr>
            <p:nvPr/>
          </p:nvPicPr>
          <p:blipFill rotWithShape="1">
            <a:blip r:embed="rId3"/>
            <a:srcRect l="15572" t="6975" r="65860" b="6963"/>
            <a:stretch/>
          </p:blipFill>
          <p:spPr>
            <a:xfrm>
              <a:off x="8974550" y="2815627"/>
              <a:ext cx="2118266" cy="2761308"/>
            </a:xfrm>
            <a:prstGeom prst="rect">
              <a:avLst/>
            </a:prstGeom>
            <a:ln>
              <a:solidFill>
                <a:schemeClr val="bg1">
                  <a:lumMod val="75000"/>
                </a:schemeClr>
              </a:solidFill>
            </a:ln>
          </p:spPr>
        </p:pic>
        <p:pic>
          <p:nvPicPr>
            <p:cNvPr id="6" name="Picture 5"/>
            <p:cNvPicPr>
              <a:picLocks noChangeAspect="1"/>
            </p:cNvPicPr>
            <p:nvPr/>
          </p:nvPicPr>
          <p:blipFill rotWithShape="1">
            <a:blip r:embed="rId4"/>
            <a:srcRect l="15240" t="8787" r="65913" b="4051"/>
            <a:stretch/>
          </p:blipFill>
          <p:spPr>
            <a:xfrm>
              <a:off x="7365247" y="3438054"/>
              <a:ext cx="2123015" cy="2761308"/>
            </a:xfrm>
            <a:prstGeom prst="rect">
              <a:avLst/>
            </a:prstGeom>
            <a:ln>
              <a:solidFill>
                <a:schemeClr val="bg1">
                  <a:lumMod val="75000"/>
                </a:schemeClr>
              </a:solidFill>
            </a:ln>
          </p:spPr>
        </p:pic>
      </p:grpSp>
    </p:spTree>
    <p:extLst>
      <p:ext uri="{BB962C8B-B14F-4D97-AF65-F5344CB8AC3E}">
        <p14:creationId xmlns:p14="http://schemas.microsoft.com/office/powerpoint/2010/main" val="925593525"/>
      </p:ext>
    </p:extLst>
  </p:cSld>
  <p:clrMapOvr>
    <a:masterClrMapping/>
  </p:clrMapOvr>
</p:sld>
</file>

<file path=ppt/theme/theme1.xml><?xml version="1.0" encoding="utf-8"?>
<a:theme xmlns:a="http://schemas.openxmlformats.org/drawingml/2006/main" name="Basis">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9cc7287-a08a-4b02-af40-eef140c02b16">
      <Terms xmlns="http://schemas.microsoft.com/office/infopath/2007/PartnerControls"/>
    </lcf76f155ced4ddcb4097134ff3c332f>
    <TaxCatchAll xmlns="f7dba7f9-cff2-44a7-9c1a-e975f5aa5a8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8BF5944345EA74F86C24BB1FD956C2A" ma:contentTypeVersion="16" ma:contentTypeDescription="Create a new document." ma:contentTypeScope="" ma:versionID="7df234dbc0b2b2121fa980c15e629a2c">
  <xsd:schema xmlns:xsd="http://www.w3.org/2001/XMLSchema" xmlns:xs="http://www.w3.org/2001/XMLSchema" xmlns:p="http://schemas.microsoft.com/office/2006/metadata/properties" xmlns:ns2="39cc7287-a08a-4b02-af40-eef140c02b16" xmlns:ns3="f7dba7f9-cff2-44a7-9c1a-e975f5aa5a8c" targetNamespace="http://schemas.microsoft.com/office/2006/metadata/properties" ma:root="true" ma:fieldsID="94d9e3174f5669d05a4763ef649ea81e" ns2:_="" ns3:_="">
    <xsd:import namespace="39cc7287-a08a-4b02-af40-eef140c02b16"/>
    <xsd:import namespace="f7dba7f9-cff2-44a7-9c1a-e975f5aa5a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cc7287-a08a-4b02-af40-eef140c02b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523ec20-c236-44d0-81c4-5f47a013f2e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7dba7f9-cff2-44a7-9c1a-e975f5aa5a8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e248094e-458e-4b03-bd82-a22164752a8d}" ma:internalName="TaxCatchAll" ma:showField="CatchAllData" ma:web="f7dba7f9-cff2-44a7-9c1a-e975f5aa5a8c">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0FBA06-D965-4327-AE72-4BE288A5DB30}">
  <ds:schemaRefs>
    <ds:schemaRef ds:uri="http://schemas.microsoft.com/sharepoint/v3/contenttype/forms"/>
  </ds:schemaRefs>
</ds:datastoreItem>
</file>

<file path=customXml/itemProps2.xml><?xml version="1.0" encoding="utf-8"?>
<ds:datastoreItem xmlns:ds="http://schemas.openxmlformats.org/officeDocument/2006/customXml" ds:itemID="{7ED0D724-5045-4184-985D-8E591EE92519}">
  <ds:schemaRefs>
    <ds:schemaRef ds:uri="http://schemas.microsoft.com/office/2006/metadata/properties"/>
    <ds:schemaRef ds:uri="http://schemas.microsoft.com/office/infopath/2007/PartnerControls"/>
    <ds:schemaRef ds:uri="39cc7287-a08a-4b02-af40-eef140c02b16"/>
    <ds:schemaRef ds:uri="f7dba7f9-cff2-44a7-9c1a-e975f5aa5a8c"/>
  </ds:schemaRefs>
</ds:datastoreItem>
</file>

<file path=customXml/itemProps3.xml><?xml version="1.0" encoding="utf-8"?>
<ds:datastoreItem xmlns:ds="http://schemas.openxmlformats.org/officeDocument/2006/customXml" ds:itemID="{9D2235A0-55BE-479D-9137-B601374949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cc7287-a08a-4b02-af40-eef140c02b16"/>
    <ds:schemaRef ds:uri="f7dba7f9-cff2-44a7-9c1a-e975f5aa5a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Basis</Template>
  <TotalTime>25</TotalTime>
  <Words>1284</Words>
  <Application>Microsoft Office PowerPoint</Application>
  <PresentationFormat>Widescreen</PresentationFormat>
  <Paragraphs>123</Paragraphs>
  <Slides>17</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Calibri</vt:lpstr>
      <vt:lpstr>Corbel</vt:lpstr>
      <vt:lpstr>Basis</vt:lpstr>
      <vt:lpstr>Next-Level Skills for Early Childhood Educators</vt:lpstr>
      <vt:lpstr>Discussion</vt:lpstr>
      <vt:lpstr>Different types of literacy</vt:lpstr>
      <vt:lpstr>Learning Language and Loving It (p 323)</vt:lpstr>
      <vt:lpstr>Statistics</vt:lpstr>
      <vt:lpstr>Video Clip</vt:lpstr>
      <vt:lpstr>7 Components of Literacy</vt:lpstr>
      <vt:lpstr>Literacy Development in Children</vt:lpstr>
      <vt:lpstr>Activity: Identifying Literacy Skills</vt:lpstr>
      <vt:lpstr>How Does Learning Happen?</vt:lpstr>
      <vt:lpstr>Activity: How Does Learning Happen?</vt:lpstr>
      <vt:lpstr>Examples of Literacy in the Classroom</vt:lpstr>
      <vt:lpstr>Activity: Reading Stories</vt:lpstr>
      <vt:lpstr>Journal Reflection</vt:lpstr>
      <vt:lpstr>Next Session</vt:lpstr>
      <vt:lpstr>Acknowledgements:</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Development for Early Childhood Educators</dc:title>
  <dc:creator>Carolyn Little</dc:creator>
  <cp:lastModifiedBy>Summer</cp:lastModifiedBy>
  <cp:revision>82</cp:revision>
  <cp:lastPrinted>2019-04-16T17:07:20Z</cp:lastPrinted>
  <dcterms:created xsi:type="dcterms:W3CDTF">2018-09-27T18:03:08Z</dcterms:created>
  <dcterms:modified xsi:type="dcterms:W3CDTF">2022-12-07T21:00:27Z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0x010100F8BF5944345EA74F86C24BB1FD956C2A</vt:lpwstr>
  </property>
  <property fmtid="{D5CDD505-2E9C-101B-9397-08002B2CF9AE}" pid="3" name="MediaServiceImageTags">
    <vt:lpwstr/>
  </property>
</Properties>
</file>